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8" r:id="rId3"/>
    <p:sldId id="300" r:id="rId4"/>
    <p:sldId id="262" r:id="rId5"/>
    <p:sldId id="306" r:id="rId6"/>
    <p:sldId id="308" r:id="rId7"/>
    <p:sldId id="307" r:id="rId8"/>
    <p:sldId id="282" r:id="rId9"/>
    <p:sldId id="305" r:id="rId10"/>
    <p:sldId id="298" r:id="rId11"/>
    <p:sldId id="294" r:id="rId12"/>
    <p:sldId id="299"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aai 25" id="{456175BA-F27F-450E-8253-92D23FC3F6A6}">
          <p14:sldIdLst>
            <p14:sldId id="256"/>
          </p14:sldIdLst>
        </p14:section>
        <p14:section name="introduction" id="{475A864E-6FEE-4DB2-B2E7-70EDAD5283BC}">
          <p14:sldIdLst>
            <p14:sldId id="288"/>
            <p14:sldId id="300"/>
          </p14:sldIdLst>
        </p14:section>
        <p14:section name="method" id="{79930610-B74B-49FA-9FAE-9AC840BCAE2F}">
          <p14:sldIdLst>
            <p14:sldId id="262"/>
            <p14:sldId id="306"/>
            <p14:sldId id="308"/>
            <p14:sldId id="307"/>
          </p14:sldIdLst>
        </p14:section>
        <p14:section name="experiments" id="{8079C89A-4B4E-40E8-A505-687975200F9B}">
          <p14:sldIdLst>
            <p14:sldId id="282"/>
            <p14:sldId id="305"/>
            <p14:sldId id="298"/>
            <p14:sldId id="294"/>
          </p14:sldIdLst>
        </p14:section>
        <p14:section name="conclusion" id="{DFB77E1C-3DCC-494D-BE3A-235720A77692}">
          <p14:sldIdLst>
            <p14:sldId id="299"/>
          </p14:sldIdLst>
        </p14:section>
      </p14:sectionLst>
    </p:ext>
    <p:ext uri="{EFAFB233-063F-42B5-8137-9DF3F51BA10A}">
      <p15:sldGuideLst xmlns:p15="http://schemas.microsoft.com/office/powerpoint/2012/main">
        <p15:guide id="1" pos="304" userDrawn="1">
          <p15:clr>
            <a:srgbClr val="A4A3A4"/>
          </p15:clr>
        </p15:guide>
        <p15:guide id="2" pos="7368" userDrawn="1">
          <p15:clr>
            <a:srgbClr val="A4A3A4"/>
          </p15:clr>
        </p15:guide>
        <p15:guide id="3" orient="horz" pos="472" userDrawn="1">
          <p15:clr>
            <a:srgbClr val="A4A3A4"/>
          </p15:clr>
        </p15:guide>
        <p15:guide id="4"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59F"/>
    <a:srgbClr val="D4E7F4"/>
    <a:srgbClr val="E7F6FF"/>
    <a:srgbClr val="E6EBEE"/>
    <a:srgbClr val="004098"/>
    <a:srgbClr val="9BC6FF"/>
    <a:srgbClr val="2564E8"/>
    <a:srgbClr val="5DA0FF"/>
    <a:srgbClr val="004FB8"/>
    <a:srgbClr val="F08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62" autoAdjust="0"/>
    <p:restoredTop sz="75238" autoAdjust="0"/>
  </p:normalViewPr>
  <p:slideViewPr>
    <p:cSldViewPr snapToGrid="0" showGuides="1">
      <p:cViewPr varScale="1">
        <p:scale>
          <a:sx n="59" d="100"/>
          <a:sy n="59" d="100"/>
        </p:scale>
        <p:origin x="522" y="-6"/>
      </p:cViewPr>
      <p:guideLst>
        <p:guide pos="304"/>
        <p:guide pos="7368"/>
        <p:guide orient="horz" pos="472"/>
        <p:guide orient="horz" pos="415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7382-B1F7-4D68-995D-F8373CE65DC0}" type="datetimeFigureOut">
              <a:rPr lang="zh-CN" altLang="en-US" smtClean="0"/>
              <a:t>2025/6/21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86D82-40B8-4175-AE33-CCD3B53A526C}" type="slidenum">
              <a:rPr lang="zh-CN" altLang="en-US" smtClean="0"/>
              <a:t>‹#›</a:t>
            </a:fld>
            <a:endParaRPr lang="zh-CN" altLang="en-US"/>
          </a:p>
        </p:txBody>
      </p:sp>
    </p:spTree>
    <p:extLst>
      <p:ext uri="{BB962C8B-B14F-4D97-AF65-F5344CB8AC3E}">
        <p14:creationId xmlns:p14="http://schemas.microsoft.com/office/powerpoint/2010/main" val="290637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Hi everyone, my name is Cao Zouying from Shanghai Jiao Tong University, China. Today</a:t>
            </a:r>
            <a:r>
              <a:rPr lang="en-US" altLang="zh-CN" sz="1200" kern="0" dirty="0">
                <a:effectLst/>
                <a:latin typeface="Times New Roman" panose="02020603050405020304" pitchFamily="18" charset="0"/>
                <a:ea typeface="等线" panose="02010600030101010101" pitchFamily="2" charset="-122"/>
                <a:cs typeface="Times New Roman" panose="02020603050405020304" pitchFamily="18" charset="0"/>
              </a:rPr>
              <a:t>, I will introduce our paper titled </a:t>
            </a:r>
            <a:r>
              <a:rPr lang="en-US" altLang="zh-CN" sz="1200" b="1" dirty="0">
                <a:latin typeface="Times New Roman" panose="02020603050405020304" pitchFamily="18" charset="0"/>
                <a:cs typeface="Times New Roman" panose="02020603050405020304" pitchFamily="18" charset="0"/>
              </a:rPr>
              <a:t>PGPO</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 Enhancing Agent Reasoning via Pseudocode-style Planning Guided Preference Optimization</a:t>
            </a:r>
            <a:r>
              <a:rPr lang="en-US" altLang="zh-CN" sz="1200" b="1" dirty="0">
                <a:latin typeface="Times New Roman" panose="02020603050405020304" pitchFamily="18" charset="0"/>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1</a:t>
            </a:fld>
            <a:endParaRPr lang="zh-CN" altLang="en-US"/>
          </a:p>
        </p:txBody>
      </p:sp>
    </p:spTree>
    <p:extLst>
      <p:ext uri="{BB962C8B-B14F-4D97-AF65-F5344CB8AC3E}">
        <p14:creationId xmlns:p14="http://schemas.microsoft.com/office/powerpoint/2010/main" val="92110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0795-6B4C-8FC8-45A1-8408E71FA3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86D265-E071-DC21-4338-A3C77F212B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586A4E-AFE2-022E-B9DA-04ACF0634E7F}"/>
              </a:ext>
            </a:extLst>
          </p:cNvPr>
          <p:cNvSpPr>
            <a:spLocks noGrp="1"/>
          </p:cNvSpPr>
          <p:nvPr>
            <p:ph type="body" idx="1"/>
          </p:nvPr>
        </p:nvSpPr>
        <p:spPr/>
        <p:txBody>
          <a:bodyPr/>
          <a:lstStyle/>
          <a:p>
            <a:r>
              <a:rPr lang="en-US" altLang="zh-CN" sz="1800" b="0" i="0" dirty="0">
                <a:solidFill>
                  <a:srgbClr val="000000"/>
                </a:solidFill>
                <a:effectLst/>
                <a:latin typeface="NimbusRomNo9L-Regu"/>
              </a:rPr>
              <a:t>We also explore how the performance of PGPO changes when </a:t>
            </a:r>
            <a:r>
              <a:rPr lang="fr-FR" altLang="zh-CN" sz="1200" b="0" i="0" kern="1200" dirty="0">
                <a:solidFill>
                  <a:schemeClr val="tx1"/>
                </a:solidFill>
                <a:effectLst/>
                <a:latin typeface="+mn-lt"/>
                <a:ea typeface="+mn-ea"/>
                <a:cs typeface="+mn-cs"/>
              </a:rPr>
              <a:t>removing certain key components</a:t>
            </a:r>
            <a:r>
              <a:rPr lang="en-US" altLang="zh-CN" sz="1800" b="0" i="0" dirty="0">
                <a:solidFill>
                  <a:srgbClr val="000000"/>
                </a:solidFill>
                <a:effectLst/>
                <a:latin typeface="NimbusRomNo9L-Regu"/>
              </a:rPr>
              <a:t>. The experimental results show that </a:t>
            </a:r>
            <a:r>
              <a:rPr lang="en-US" altLang="zh-CN" sz="1200" b="0" i="0" kern="1200" dirty="0">
                <a:solidFill>
                  <a:schemeClr val="tx1"/>
                </a:solidFill>
                <a:effectLst/>
                <a:latin typeface="+mn-lt"/>
                <a:ea typeface="+mn-ea"/>
                <a:cs typeface="+mn-cs"/>
              </a:rPr>
              <a:t>the most significant performance drop comes from the removal of SFT loss</a:t>
            </a:r>
            <a:r>
              <a:rPr lang="en-US" altLang="zh-CN" sz="1800" b="0" i="0" dirty="0">
                <a:solidFill>
                  <a:srgbClr val="000000"/>
                </a:solidFill>
                <a:effectLst/>
                <a:latin typeface="NimbusRomNo9L-Regu"/>
              </a:rPr>
              <a:t>. </a:t>
            </a:r>
          </a:p>
          <a:p>
            <a:endParaRPr lang="en-US" altLang="zh-CN" sz="1800" b="0" i="0" dirty="0">
              <a:solidFill>
                <a:srgbClr val="000000"/>
              </a:solidFill>
              <a:effectLst/>
              <a:latin typeface="NimbusRomNo9L-Regu"/>
            </a:endParaRPr>
          </a:p>
          <a:p>
            <a:r>
              <a:rPr lang="en-US" altLang="zh-CN" sz="1800" b="0" i="0" dirty="0">
                <a:solidFill>
                  <a:srgbClr val="000000"/>
                </a:solidFill>
                <a:effectLst/>
                <a:latin typeface="NimbusRomNo9L-Regu"/>
              </a:rPr>
              <a:t>By </a:t>
            </a:r>
            <a:r>
              <a:rPr lang="en-US" altLang="zh-CN" sz="1200" b="0" i="0" kern="1200" dirty="0">
                <a:solidFill>
                  <a:schemeClr val="tx1"/>
                </a:solidFill>
                <a:effectLst/>
                <a:latin typeface="+mn-lt"/>
                <a:ea typeface="+mn-ea"/>
                <a:cs typeface="+mn-cs"/>
              </a:rPr>
              <a:t>replacing P-code Plans with NL plans in training data and then employing PGPO, we also validate that even with subsequent iterative preference optimization, the performance upper bound brought by P-code Plans is still superior to that of NL plans. </a:t>
            </a:r>
            <a:endParaRPr lang="en-US" altLang="zh-CN" dirty="0"/>
          </a:p>
          <a:p>
            <a:r>
              <a:rPr lang="en-US" altLang="zh-CN" sz="1200" b="0" i="0" kern="1200" dirty="0">
                <a:solidFill>
                  <a:schemeClr val="tx1"/>
                </a:solidFill>
                <a:effectLst/>
                <a:latin typeface="+mn-lt"/>
                <a:ea typeface="+mn-ea"/>
                <a:cs typeface="+mn-cs"/>
              </a:rPr>
              <a:t>Additionally, the </a:t>
            </a:r>
            <a:r>
              <a:rPr lang="fr-FR" altLang="zh-CN" sz="1200" b="0" i="0" kern="1200" dirty="0">
                <a:solidFill>
                  <a:schemeClr val="tx1"/>
                </a:solidFill>
                <a:effectLst/>
                <a:latin typeface="+mn-lt"/>
                <a:ea typeface="+mn-ea"/>
                <a:cs typeface="+mn-cs"/>
              </a:rPr>
              <a:t>necessity</a:t>
            </a:r>
            <a:r>
              <a:rPr lang="en-US" altLang="zh-CN" sz="1200" b="0" i="0" kern="1200" dirty="0">
                <a:solidFill>
                  <a:schemeClr val="tx1"/>
                </a:solidFill>
                <a:effectLst/>
                <a:latin typeface="+mn-lt"/>
                <a:ea typeface="+mn-ea"/>
                <a:cs typeface="+mn-cs"/>
              </a:rPr>
              <a:t> of using plan-following reward in preference optimization is also demonstrated. </a:t>
            </a:r>
          </a:p>
          <a:p>
            <a:br>
              <a:rPr lang="en-US" altLang="zh-CN" dirty="0"/>
            </a:br>
            <a:r>
              <a:rPr lang="en-US" altLang="zh-CN" sz="1800" b="0" i="0" dirty="0">
                <a:solidFill>
                  <a:srgbClr val="000000"/>
                </a:solidFill>
                <a:effectLst/>
                <a:latin typeface="NimbusRomNo9L-Regu"/>
              </a:rPr>
              <a:t>Moreover, we observe w</a:t>
            </a:r>
            <a:r>
              <a:rPr lang="en-US" altLang="zh-CN" sz="1200" b="0" i="0" kern="1200" dirty="0">
                <a:solidFill>
                  <a:schemeClr val="tx1"/>
                </a:solidFill>
                <a:effectLst/>
                <a:latin typeface="+mn-lt"/>
                <a:ea typeface="+mn-ea"/>
                <a:cs typeface="+mn-cs"/>
              </a:rPr>
              <a:t>ith optimization iterations increase, all methods first exhibit performance improvements and then become worse due to excessive iterations. Among them, PGPO consistently achieves the high</a:t>
            </a:r>
            <a:r>
              <a:rPr lang="fr-FR" altLang="zh-CN" sz="1200" b="0" i="0" kern="1200" dirty="0">
                <a:solidFill>
                  <a:schemeClr val="tx1"/>
                </a:solidFill>
                <a:effectLst/>
                <a:latin typeface="+mn-lt"/>
                <a:ea typeface="+mn-ea"/>
                <a:cs typeface="+mn-cs"/>
              </a:rPr>
              <a:t>est peak performance. </a:t>
            </a:r>
            <a:br>
              <a:rPr lang="fr-FR" altLang="zh-CN" dirty="0"/>
            </a:br>
            <a:endParaRPr lang="fr-FR" altLang="zh-CN" dirty="0"/>
          </a:p>
          <a:p>
            <a:r>
              <a:rPr lang="en-US" altLang="zh-CN" sz="1200" b="0" i="0" kern="1200" dirty="0">
                <a:solidFill>
                  <a:schemeClr val="tx1"/>
                </a:solidFill>
                <a:effectLst/>
                <a:latin typeface="+mn-lt"/>
                <a:ea typeface="+mn-ea"/>
                <a:cs typeface="+mn-cs"/>
              </a:rPr>
              <a:t>Despite different base models, the peak performance of PGPO can be achieved within 4 iterations. However, the performance variation trend across them quite differs, which reflects the distinct extent of each model grasping the meta-knowledge inherent in P-code Plans. </a:t>
            </a:r>
            <a:br>
              <a:rPr lang="en-US" altLang="zh-CN" dirty="0"/>
            </a:br>
            <a:br>
              <a:rPr lang="en-US" altLang="zh-CN" dirty="0"/>
            </a:br>
            <a:br>
              <a:rPr lang="en-US" altLang="zh-CN" dirty="0"/>
            </a:br>
            <a:endParaRPr lang="zh-CN" altLang="en-US" dirty="0"/>
          </a:p>
        </p:txBody>
      </p:sp>
      <p:sp>
        <p:nvSpPr>
          <p:cNvPr id="4" name="灯片编号占位符 3">
            <a:extLst>
              <a:ext uri="{FF2B5EF4-FFF2-40B4-BE49-F238E27FC236}">
                <a16:creationId xmlns:a16="http://schemas.microsoft.com/office/drawing/2014/main" id="{769D03F0-3057-D282-7500-567B4DC57DAB}"/>
              </a:ext>
            </a:extLst>
          </p:cNvPr>
          <p:cNvSpPr>
            <a:spLocks noGrp="1"/>
          </p:cNvSpPr>
          <p:nvPr>
            <p:ph type="sldNum" sz="quarter" idx="5"/>
          </p:nvPr>
        </p:nvSpPr>
        <p:spPr/>
        <p:txBody>
          <a:bodyPr/>
          <a:lstStyle/>
          <a:p>
            <a:fld id="{8F886D82-40B8-4175-AE33-CCD3B53A526C}" type="slidenum">
              <a:rPr lang="zh-CN" altLang="en-US" smtClean="0"/>
              <a:t>10</a:t>
            </a:fld>
            <a:endParaRPr lang="zh-CN" altLang="en-US"/>
          </a:p>
        </p:txBody>
      </p:sp>
    </p:spTree>
    <p:extLst>
      <p:ext uri="{BB962C8B-B14F-4D97-AF65-F5344CB8AC3E}">
        <p14:creationId xmlns:p14="http://schemas.microsoft.com/office/powerpoint/2010/main" val="4003326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45832-65B2-B531-9759-BE0B403089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4318D7-B11C-B7E4-569E-9F07F03A68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FD5949-BFA7-4AEB-7D07-CFBF4FD25DE7}"/>
              </a:ext>
            </a:extLst>
          </p:cNvPr>
          <p:cNvSpPr>
            <a:spLocks noGrp="1"/>
          </p:cNvSpPr>
          <p:nvPr>
            <p:ph type="body" idx="1"/>
          </p:nvPr>
        </p:nvSpPr>
        <p:spPr/>
        <p:txBody>
          <a:bodyPr/>
          <a:lstStyle/>
          <a:p>
            <a:r>
              <a:rPr lang="en-US" altLang="zh-CN" sz="1800" b="0" i="0" dirty="0">
                <a:solidFill>
                  <a:srgbClr val="000000"/>
                </a:solidFill>
                <a:effectLst/>
                <a:latin typeface="NimbusRomNo9L-Regu"/>
              </a:rPr>
              <a:t>Table 5 presents </a:t>
            </a:r>
            <a:r>
              <a:rPr lang="en-US" altLang="zh-CN" sz="1800" i="0" dirty="0">
                <a:latin typeface="Times New Roman" panose="02020603050405020304" pitchFamily="18" charset="0"/>
                <a:cs typeface="Times New Roman" panose="02020603050405020304" pitchFamily="18" charset="0"/>
              </a:rPr>
              <a:t>the proportion of trajectories</a:t>
            </a:r>
            <a:r>
              <a:rPr lang="en-US" altLang="zh-CN" sz="1800" dirty="0">
                <a:latin typeface="Times New Roman" panose="02020603050405020304" pitchFamily="18" charset="0"/>
                <a:ea typeface="微软雅黑"/>
                <a:cs typeface="Times New Roman" panose="02020603050405020304" pitchFamily="18" charset="0"/>
              </a:rPr>
              <a:t> </a:t>
            </a:r>
            <a:r>
              <a:rPr lang="en-US" altLang="zh-CN" sz="1800" i="0" dirty="0">
                <a:latin typeface="Times New Roman" panose="02020603050405020304" pitchFamily="18" charset="0"/>
                <a:cs typeface="Times New Roman" panose="02020603050405020304" pitchFamily="18" charset="0"/>
              </a:rPr>
              <a:t>containing invalid actions for each method on Llama-2-7B</a:t>
            </a:r>
            <a:r>
              <a:rPr lang="en-US" altLang="zh-CN" sz="1800" b="0" i="0" dirty="0">
                <a:solidFill>
                  <a:srgbClr val="000000"/>
                </a:solidFill>
                <a:effectLst/>
                <a:latin typeface="NimbusRomNo9L-Regu"/>
              </a:rPr>
              <a:t>. </a:t>
            </a:r>
          </a:p>
          <a:p>
            <a:br>
              <a:rPr lang="en-US" altLang="zh-CN" dirty="0"/>
            </a:br>
            <a:r>
              <a:rPr lang="en-US" altLang="zh-CN" sz="1800" b="0" i="0" dirty="0">
                <a:solidFill>
                  <a:srgbClr val="000000"/>
                </a:solidFill>
                <a:effectLst/>
                <a:latin typeface="NimbusRomNo9L-Regu"/>
              </a:rPr>
              <a:t>Table 6 </a:t>
            </a:r>
            <a:r>
              <a:rPr lang="en-US" altLang="zh-CN" sz="1800" i="0" dirty="0">
                <a:latin typeface="Times New Roman" panose="02020603050405020304" pitchFamily="18" charset="0"/>
                <a:cs typeface="Times New Roman" panose="02020603050405020304" pitchFamily="18" charset="0"/>
              </a:rPr>
              <a:t>shows that PGPO achieves the highest success rate, indicating guidance from P-code Plans indeed reduces the agent’s action omissions</a:t>
            </a:r>
            <a:r>
              <a:rPr lang="en-US" altLang="zh-CN" sz="1800" b="0" i="0" dirty="0">
                <a:solidFill>
                  <a:srgbClr val="000000"/>
                </a:solidFill>
                <a:effectLst/>
                <a:latin typeface="NimbusRomNo9L-Regu"/>
              </a:rPr>
              <a:t>. </a:t>
            </a:r>
          </a:p>
          <a:p>
            <a:endParaRPr lang="en-US" altLang="zh-CN" sz="1800" b="0" i="0" dirty="0">
              <a:solidFill>
                <a:srgbClr val="000000"/>
              </a:solidFill>
              <a:effectLst/>
              <a:latin typeface="NimbusRomNo9L-Regu"/>
            </a:endParaRPr>
          </a:p>
          <a:p>
            <a:r>
              <a:rPr lang="en-US" altLang="zh-CN" sz="1800" b="0" i="0" dirty="0">
                <a:solidFill>
                  <a:srgbClr val="000000"/>
                </a:solidFill>
                <a:effectLst/>
                <a:latin typeface="NimbusRomNo9L-Regu"/>
              </a:rPr>
              <a:t>We further evaluate </a:t>
            </a:r>
            <a:r>
              <a:rPr lang="en-US" altLang="zh-CN" sz="1200" b="0" i="0" kern="1200" dirty="0">
                <a:solidFill>
                  <a:schemeClr val="tx1"/>
                </a:solidFill>
                <a:effectLst/>
                <a:latin typeface="+mn-lt"/>
                <a:ea typeface="+mn-ea"/>
                <a:cs typeface="+mn-cs"/>
              </a:rPr>
              <a:t>whether introducing step-wise reward to our PGPO could further facilitate agent reasoning</a:t>
            </a:r>
            <a:r>
              <a:rPr lang="en-US" altLang="zh-CN" sz="1800" b="0" i="0" dirty="0">
                <a:solidFill>
                  <a:srgbClr val="000000"/>
                </a:solidFill>
                <a:effectLst/>
                <a:latin typeface="NimbusRomNo9L-Regu"/>
              </a:rPr>
              <a:t>. </a:t>
            </a:r>
            <a:r>
              <a:rPr lang="fr-FR" altLang="zh-CN" sz="1800" b="0" i="0" dirty="0">
                <a:solidFill>
                  <a:srgbClr val="000000"/>
                </a:solidFill>
                <a:effectLst/>
                <a:latin typeface="NimbusRomNo9L-Regu"/>
              </a:rPr>
              <a:t>As illustrated in lower right figure</a:t>
            </a:r>
            <a:r>
              <a:rPr lang="fr-FR" altLang="zh-CN" sz="2800" b="0" i="0" dirty="0">
                <a:solidFill>
                  <a:srgbClr val="000000"/>
                </a:solidFill>
                <a:effectLst/>
                <a:latin typeface="NimbusRomNo9L-Regu"/>
              </a:rPr>
              <a:t>, </a:t>
            </a:r>
            <a:r>
              <a:rPr lang="en-US" altLang="zh-CN" sz="1200" b="0" i="0" kern="1200" dirty="0">
                <a:solidFill>
                  <a:schemeClr val="tx1"/>
                </a:solidFill>
                <a:effectLst/>
                <a:latin typeface="+mn-lt"/>
                <a:ea typeface="+mn-ea"/>
                <a:cs typeface="+mn-cs"/>
              </a:rPr>
              <a:t>step-wise reward negatively impacts the PGPO performance.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We speculate that it is still challenging to accurately determine the contribution of the intermediate step, thus introducing step-wise reward instead plays a negative role in agent reasoning.</a:t>
            </a:r>
            <a:br>
              <a:rPr lang="en-US" altLang="zh-CN" sz="1800" dirty="0"/>
            </a:br>
            <a:endParaRPr lang="zh-CN" altLang="en-US" dirty="0"/>
          </a:p>
        </p:txBody>
      </p:sp>
      <p:sp>
        <p:nvSpPr>
          <p:cNvPr id="4" name="灯片编号占位符 3">
            <a:extLst>
              <a:ext uri="{FF2B5EF4-FFF2-40B4-BE49-F238E27FC236}">
                <a16:creationId xmlns:a16="http://schemas.microsoft.com/office/drawing/2014/main" id="{72AFC8A6-7B67-963E-5D3A-4A53ED462FB6}"/>
              </a:ext>
            </a:extLst>
          </p:cNvPr>
          <p:cNvSpPr>
            <a:spLocks noGrp="1"/>
          </p:cNvSpPr>
          <p:nvPr>
            <p:ph type="sldNum" sz="quarter" idx="5"/>
          </p:nvPr>
        </p:nvSpPr>
        <p:spPr/>
        <p:txBody>
          <a:bodyPr/>
          <a:lstStyle/>
          <a:p>
            <a:fld id="{8F886D82-40B8-4175-AE33-CCD3B53A526C}" type="slidenum">
              <a:rPr lang="zh-CN" altLang="en-US" smtClean="0"/>
              <a:t>11</a:t>
            </a:fld>
            <a:endParaRPr lang="zh-CN" altLang="en-US"/>
          </a:p>
        </p:txBody>
      </p:sp>
    </p:spTree>
    <p:extLst>
      <p:ext uri="{BB962C8B-B14F-4D97-AF65-F5344CB8AC3E}">
        <p14:creationId xmlns:p14="http://schemas.microsoft.com/office/powerpoint/2010/main" val="407363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B796-2537-DCA9-CCC9-D87B94EA39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0904F9-7AEE-AE56-D8D4-57A7D8675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3BAC9F-431E-DB7E-ED84-5101188AA881}"/>
              </a:ext>
            </a:extLst>
          </p:cNvPr>
          <p:cNvSpPr>
            <a:spLocks noGrp="1"/>
          </p:cNvSpPr>
          <p:nvPr>
            <p:ph type="body" idx="1"/>
          </p:nvPr>
        </p:nvSpPr>
        <p:spPr/>
        <p:txBody>
          <a:bodyPr/>
          <a:lstStyle/>
          <a:p>
            <a:pPr marL="0" marR="0" algn="l">
              <a:spcBef>
                <a:spcPts val="0"/>
              </a:spcBef>
              <a:spcAft>
                <a:spcPts val="0"/>
              </a:spcAft>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That’s all. Thanks for listening.</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It’s my pleasure to share our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Thank you.</a:t>
            </a:r>
            <a:endParaRPr lang="fr-FR" altLang="zh-CN" sz="1200" kern="100" dirty="0">
              <a:effectLst/>
              <a:latin typeface="等线" panose="02010600030101010101" pitchFamily="2" charset="-122"/>
              <a:ea typeface="等线" panose="02010600030101010101" pitchFamily="2" charset="-122"/>
            </a:endParaRPr>
          </a:p>
          <a:p>
            <a:endParaRPr lang="zh-CN" altLang="en-US" dirty="0"/>
          </a:p>
        </p:txBody>
      </p:sp>
      <p:sp>
        <p:nvSpPr>
          <p:cNvPr id="4" name="灯片编号占位符 3">
            <a:extLst>
              <a:ext uri="{FF2B5EF4-FFF2-40B4-BE49-F238E27FC236}">
                <a16:creationId xmlns:a16="http://schemas.microsoft.com/office/drawing/2014/main" id="{EB733E03-49AD-77C3-53EE-0761E947E86D}"/>
              </a:ext>
            </a:extLst>
          </p:cNvPr>
          <p:cNvSpPr>
            <a:spLocks noGrp="1"/>
          </p:cNvSpPr>
          <p:nvPr>
            <p:ph type="sldNum" sz="quarter" idx="5"/>
          </p:nvPr>
        </p:nvSpPr>
        <p:spPr/>
        <p:txBody>
          <a:bodyPr/>
          <a:lstStyle/>
          <a:p>
            <a:fld id="{8F886D82-40B8-4175-AE33-CCD3B53A526C}" type="slidenum">
              <a:rPr lang="zh-CN" altLang="en-US" smtClean="0"/>
              <a:t>12</a:t>
            </a:fld>
            <a:endParaRPr lang="zh-CN" altLang="en-US"/>
          </a:p>
        </p:txBody>
      </p:sp>
    </p:spTree>
    <p:extLst>
      <p:ext uri="{BB962C8B-B14F-4D97-AF65-F5344CB8AC3E}">
        <p14:creationId xmlns:p14="http://schemas.microsoft.com/office/powerpoint/2010/main" val="189163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E059-7589-9242-2530-8ABF462768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C786FA-72D3-7425-CD07-AD3BA12E3B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D12D8C-8865-ED58-8B59-1B5129ABDF30}"/>
              </a:ext>
            </a:extLst>
          </p:cNvPr>
          <p:cNvSpPr>
            <a:spLocks noGrp="1"/>
          </p:cNvSpPr>
          <p:nvPr>
            <p:ph type="body" idx="1"/>
          </p:nvPr>
        </p:nvSpPr>
        <p:spPr/>
        <p:txBody>
          <a:bodyPr/>
          <a:lstStyle/>
          <a:p>
            <a:r>
              <a:rPr lang="en-US" altLang="zh-CN" sz="1800" dirty="0"/>
              <a:t>Recent advances in large language models have promoted the development of LLM agents. </a:t>
            </a:r>
            <a:r>
              <a:rPr lang="fr-FR" altLang="zh-CN" sz="1200" b="0" i="0" kern="1200" dirty="0">
                <a:solidFill>
                  <a:schemeClr val="tx1"/>
                </a:solidFill>
                <a:effectLst/>
                <a:latin typeface="+mn-lt"/>
                <a:ea typeface="+mn-ea"/>
                <a:cs typeface="+mn-cs"/>
              </a:rPr>
              <a:t>Planning serves as a critical component of agent reasoning, allowing agents to break down complex problems into manageable subtasks. By prompting strategies, task-specific fine-tuning or external classical planners, LLM agents are equipped with basic planning abilities. </a:t>
            </a:r>
          </a:p>
          <a:p>
            <a:r>
              <a:rPr lang="en-US" altLang="zh-CN" sz="1800" dirty="0"/>
              <a:t>Due to the dominance of natural language in agent reasoning, existing researches mainly focus on generating NL plans. However, semantic ambiguities and undesired verbosity in NL may not be beneficial to agent planning, leading to low precision and inefficiency. Meanwhile, NL plans are too specific to help LLM agents generalize to other unseen yet similar tasks.</a:t>
            </a:r>
          </a:p>
          <a:p>
            <a:r>
              <a:rPr lang="en-US" altLang="zh-CN" sz="1800" dirty="0"/>
              <a:t>Therefore, we explore whether alternative plan formats could elicit more efficient and generalized LLM agents.</a:t>
            </a:r>
            <a:br>
              <a:rPr lang="fr-FR" altLang="zh-CN" sz="1800" dirty="0"/>
            </a:br>
            <a:endParaRPr lang="en-US" altLang="zh-CN" sz="1800" b="0" i="0" dirty="0">
              <a:solidFill>
                <a:srgbClr val="000000"/>
              </a:solidFill>
              <a:effectLst/>
              <a:latin typeface="NimbusRomNo9L-Regu"/>
            </a:endParaRPr>
          </a:p>
        </p:txBody>
      </p:sp>
      <p:sp>
        <p:nvSpPr>
          <p:cNvPr id="4" name="灯片编号占位符 3">
            <a:extLst>
              <a:ext uri="{FF2B5EF4-FFF2-40B4-BE49-F238E27FC236}">
                <a16:creationId xmlns:a16="http://schemas.microsoft.com/office/drawing/2014/main" id="{D049265D-E8EA-0F02-9FC3-9D3C082E7F06}"/>
              </a:ext>
            </a:extLst>
          </p:cNvPr>
          <p:cNvSpPr>
            <a:spLocks noGrp="1"/>
          </p:cNvSpPr>
          <p:nvPr>
            <p:ph type="sldNum" sz="quarter" idx="5"/>
          </p:nvPr>
        </p:nvSpPr>
        <p:spPr/>
        <p:txBody>
          <a:bodyPr/>
          <a:lstStyle/>
          <a:p>
            <a:fld id="{8F886D82-40B8-4175-AE33-CCD3B53A526C}" type="slidenum">
              <a:rPr lang="zh-CN" altLang="en-US" smtClean="0"/>
              <a:t>2</a:t>
            </a:fld>
            <a:endParaRPr lang="zh-CN" altLang="en-US"/>
          </a:p>
        </p:txBody>
      </p:sp>
    </p:spTree>
    <p:extLst>
      <p:ext uri="{BB962C8B-B14F-4D97-AF65-F5344CB8AC3E}">
        <p14:creationId xmlns:p14="http://schemas.microsoft.com/office/powerpoint/2010/main" val="288880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F0F7B-8A1B-AF7E-F6AB-8C471C05A0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48516A-8F5E-AB60-6C47-41EB7A014B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8CB7BC-AF17-6FFB-2244-36E82904C56D}"/>
              </a:ext>
            </a:extLst>
          </p:cNvPr>
          <p:cNvSpPr>
            <a:spLocks noGrp="1"/>
          </p:cNvSpPr>
          <p:nvPr>
            <p:ph type="body" idx="1"/>
          </p:nvPr>
        </p:nvSpPr>
        <p:spPr/>
        <p:txBody>
          <a:bodyPr/>
          <a:lstStyle/>
          <a:p>
            <a:r>
              <a:rPr lang="en-US" altLang="zh-CN" sz="1800" b="0" i="0" dirty="0">
                <a:solidFill>
                  <a:srgbClr val="000000"/>
                </a:solidFill>
                <a:effectLst/>
                <a:latin typeface="NimbusRomNo9L-Regu"/>
              </a:rPr>
              <a:t>Prior work demonstrates the advantage of executable code as agent's action over text or JSON format. Inspired by this, we explore using pseudocode to represent plan, given that plans can be considered as high-level abstraction of actions while pseudocode outlines code. </a:t>
            </a:r>
            <a:br>
              <a:rPr lang="en-US" altLang="zh-CN" sz="7200" dirty="0"/>
            </a:br>
            <a:br>
              <a:rPr lang="en-US" altLang="zh-CN" sz="5400" dirty="0"/>
            </a:br>
            <a:br>
              <a:rPr lang="en-US" altLang="zh-CN" sz="4000" dirty="0"/>
            </a:br>
            <a:br>
              <a:rPr lang="en-US" altLang="zh-CN" sz="2800" dirty="0"/>
            </a:br>
            <a:endParaRPr lang="en-US" altLang="zh-CN" sz="1800" b="0" i="0" dirty="0">
              <a:solidFill>
                <a:srgbClr val="000000"/>
              </a:solidFill>
              <a:effectLst/>
              <a:latin typeface="NimbusRomNo9L-Regu"/>
            </a:endParaRPr>
          </a:p>
        </p:txBody>
      </p:sp>
      <p:sp>
        <p:nvSpPr>
          <p:cNvPr id="4" name="灯片编号占位符 3">
            <a:extLst>
              <a:ext uri="{FF2B5EF4-FFF2-40B4-BE49-F238E27FC236}">
                <a16:creationId xmlns:a16="http://schemas.microsoft.com/office/drawing/2014/main" id="{F9A4342D-A392-B164-1228-8BEE5E430C3B}"/>
              </a:ext>
            </a:extLst>
          </p:cNvPr>
          <p:cNvSpPr>
            <a:spLocks noGrp="1"/>
          </p:cNvSpPr>
          <p:nvPr>
            <p:ph type="sldNum" sz="quarter" idx="5"/>
          </p:nvPr>
        </p:nvSpPr>
        <p:spPr/>
        <p:txBody>
          <a:bodyPr/>
          <a:lstStyle/>
          <a:p>
            <a:fld id="{8F886D82-40B8-4175-AE33-CCD3B53A526C}" type="slidenum">
              <a:rPr lang="zh-CN" altLang="en-US" smtClean="0"/>
              <a:t>3</a:t>
            </a:fld>
            <a:endParaRPr lang="zh-CN" altLang="en-US"/>
          </a:p>
        </p:txBody>
      </p:sp>
    </p:spTree>
    <p:extLst>
      <p:ext uri="{BB962C8B-B14F-4D97-AF65-F5344CB8AC3E}">
        <p14:creationId xmlns:p14="http://schemas.microsoft.com/office/powerpoint/2010/main" val="3046845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Our work starts by defining the structural representation of pseudocode-style plans, we call it P-code Plans, which is combined with two parts. </a:t>
            </a:r>
            <a:br>
              <a:rPr lang="en-US" altLang="zh-CN" dirty="0"/>
            </a:br>
            <a:r>
              <a:rPr lang="en-US" altLang="zh-CN" dirty="0"/>
              <a:t>First, </a:t>
            </a:r>
            <a:r>
              <a:rPr lang="en-US" altLang="zh-CN" sz="1200" b="0" i="0" kern="1200" dirty="0">
                <a:solidFill>
                  <a:schemeClr val="tx1"/>
                </a:solidFill>
                <a:effectLst/>
                <a:latin typeface="+mn-lt"/>
                <a:ea typeface="+mn-ea"/>
                <a:cs typeface="+mn-cs"/>
              </a:rPr>
              <a:t>similar to function in programming languages, planning step corresponds to the subset of actions</a:t>
            </a:r>
            <a:r>
              <a:rPr lang="fr-FR" altLang="zh-CN" sz="1200" b="0" i="0" kern="1200" dirty="0">
                <a:solidFill>
                  <a:schemeClr val="tx1"/>
                </a:solidFill>
                <a:effectLst/>
                <a:latin typeface="+mn-lt"/>
                <a:ea typeface="+mn-ea"/>
                <a:cs typeface="+mn-cs"/>
              </a:rPr>
              <a:t>, uniquely identified by </a:t>
            </a:r>
            <a:r>
              <a:rPr lang="fr-FR" altLang="zh-CN" sz="1200" b="0" i="1" kern="1200" dirty="0">
                <a:solidFill>
                  <a:schemeClr val="tx1"/>
                </a:solidFill>
                <a:effectLst/>
                <a:latin typeface="+mn-lt"/>
                <a:ea typeface="+mn-ea"/>
                <a:cs typeface="+mn-cs"/>
              </a:rPr>
              <a:t>id</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name </a:t>
            </a:r>
            <a:r>
              <a:rPr lang="en-US" altLang="zh-CN" sz="1200" b="0" i="0" kern="1200" dirty="0">
                <a:solidFill>
                  <a:schemeClr val="tx1"/>
                </a:solidFill>
                <a:effectLst/>
                <a:latin typeface="+mn-lt"/>
                <a:ea typeface="+mn-ea"/>
                <a:cs typeface="+mn-cs"/>
              </a:rPr>
              <a:t>with </a:t>
            </a:r>
            <a:r>
              <a:rPr lang="en-US" altLang="zh-CN" sz="1200" b="0" i="1" kern="1200" dirty="0">
                <a:solidFill>
                  <a:schemeClr val="tx1"/>
                </a:solidFill>
                <a:effectLst/>
                <a:latin typeface="+mn-lt"/>
                <a:ea typeface="+mn-ea"/>
                <a:cs typeface="+mn-cs"/>
              </a:rPr>
              <a:t>parameters </a:t>
            </a:r>
            <a:r>
              <a:rPr lang="en-US" altLang="zh-CN" sz="1200" b="0" i="0" kern="1200" dirty="0">
                <a:solidFill>
                  <a:schemeClr val="tx1"/>
                </a:solidFill>
                <a:effectLst/>
                <a:latin typeface="+mn-lt"/>
                <a:ea typeface="+mn-ea"/>
                <a:cs typeface="+mn-cs"/>
              </a:rPr>
              <a:t>abstracts a function identifier to describe the reasoning process of this subtask. Square brackets ([</a:t>
            </a:r>
            <a:r>
              <a:rPr lang="en-US" altLang="zh-CN" sz="1200" b="0" i="1"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mean optional attributes. If necessary, </a:t>
            </a:r>
            <a:r>
              <a:rPr lang="en-US" altLang="zh-CN" sz="1200" b="0" i="1" kern="1200" dirty="0">
                <a:solidFill>
                  <a:schemeClr val="tx1"/>
                </a:solidFill>
                <a:effectLst/>
                <a:latin typeface="+mn-lt"/>
                <a:ea typeface="+mn-ea"/>
                <a:cs typeface="+mn-cs"/>
              </a:rPr>
              <a:t>return values </a:t>
            </a:r>
            <a:r>
              <a:rPr lang="en-US" altLang="zh-CN" sz="1200" b="0" i="0" kern="1200" dirty="0">
                <a:solidFill>
                  <a:schemeClr val="tx1"/>
                </a:solidFill>
                <a:effectLst/>
                <a:latin typeface="+mn-lt"/>
                <a:ea typeface="+mn-ea"/>
                <a:cs typeface="+mn-cs"/>
              </a:rPr>
              <a:t>are indicated on the left of the assignment operator, standing for the observed information. </a:t>
            </a:r>
            <a:r>
              <a:rPr lang="en-US" altLang="zh-CN" sz="1200" b="0" i="1" kern="1200" dirty="0">
                <a:solidFill>
                  <a:schemeClr val="tx1"/>
                </a:solidFill>
                <a:effectLst/>
                <a:latin typeface="+mn-lt"/>
                <a:ea typeface="+mn-ea"/>
                <a:cs typeface="+mn-cs"/>
              </a:rPr>
              <a:t>control flow </a:t>
            </a:r>
            <a:r>
              <a:rPr lang="en-US" altLang="zh-CN" sz="1200" b="0" i="0" kern="1200" dirty="0">
                <a:solidFill>
                  <a:schemeClr val="tx1"/>
                </a:solidFill>
                <a:effectLst/>
                <a:latin typeface="+mn-lt"/>
                <a:ea typeface="+mn-ea"/>
                <a:cs typeface="+mn-cs"/>
              </a:rPr>
              <a:t>signifies standard programming structures such as </a:t>
            </a:r>
            <a:r>
              <a:rPr lang="en-US" altLang="zh-CN" sz="1200" b="0" i="1" kern="1200" dirty="0">
                <a:solidFill>
                  <a:schemeClr val="tx1"/>
                </a:solidFill>
                <a:effectLst/>
                <a:latin typeface="+mn-lt"/>
                <a:ea typeface="+mn-ea"/>
                <a:cs typeface="+mn-cs"/>
              </a:rPr>
              <a:t>if-else </a:t>
            </a:r>
            <a:r>
              <a:rPr lang="en-US" altLang="zh-CN" sz="1200" b="0" i="0" kern="1200" dirty="0">
                <a:solidFill>
                  <a:schemeClr val="tx1"/>
                </a:solidFill>
                <a:effectLst/>
                <a:latin typeface="+mn-lt"/>
                <a:ea typeface="+mn-ea"/>
                <a:cs typeface="+mn-cs"/>
              </a:rPr>
              <a:t>and </a:t>
            </a:r>
            <a:r>
              <a:rPr lang="en-US" altLang="zh-CN" sz="1200" b="0" i="1" kern="1200" dirty="0">
                <a:solidFill>
                  <a:schemeClr val="tx1"/>
                </a:solidFill>
                <a:effectLst/>
                <a:latin typeface="+mn-lt"/>
                <a:ea typeface="+mn-ea"/>
                <a:cs typeface="+mn-cs"/>
              </a:rPr>
              <a:t>for</a:t>
            </a:r>
            <a:r>
              <a:rPr lang="en-US" altLang="zh-CN" sz="1200" b="0" i="0" kern="1200" dirty="0">
                <a:solidFill>
                  <a:schemeClr val="tx1"/>
                </a:solidFill>
                <a:effectLst/>
                <a:latin typeface="+mn-lt"/>
                <a:ea typeface="+mn-ea"/>
                <a:cs typeface="+mn-cs"/>
              </a:rPr>
              <a:t>, which can be omitted when planning steps are performed sequentially.</a:t>
            </a:r>
            <a:r>
              <a:rPr lang="en-US" altLang="zh-CN" dirty="0"/>
              <a:t> </a:t>
            </a:r>
          </a:p>
          <a:p>
            <a:pPr algn="l"/>
            <a:r>
              <a:rPr lang="en-US" altLang="zh-CN" sz="1200" b="0" i="0" kern="1200" dirty="0">
                <a:solidFill>
                  <a:schemeClr val="tx1"/>
                </a:solidFill>
                <a:effectLst/>
                <a:latin typeface="+mn-lt"/>
                <a:ea typeface="+mn-ea"/>
                <a:cs typeface="+mn-cs"/>
              </a:rPr>
              <a:t>Second, </a:t>
            </a:r>
            <a:r>
              <a:rPr lang="en-US" altLang="zh-CN" sz="1200" b="1" i="0" kern="1200" dirty="0">
                <a:solidFill>
                  <a:schemeClr val="tx1"/>
                </a:solidFill>
                <a:effectLst/>
                <a:latin typeface="+mn-lt"/>
                <a:ea typeface="+mn-ea"/>
                <a:cs typeface="+mn-cs"/>
              </a:rPr>
              <a:t>Planning Entity</a:t>
            </a:r>
            <a:r>
              <a:rPr lang="en-US" altLang="zh-CN" sz="1200" b="0" i="1"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refs to the prior</a:t>
            </a:r>
            <a:r>
              <a:rPr lang="en-US" altLang="zh-CN" sz="1200" b="0" i="0" dirty="0">
                <a:solidFill>
                  <a:srgbClr val="000000"/>
                </a:solidFill>
                <a:effectLst/>
                <a:latin typeface="NimbusRomNo9L-Regu"/>
              </a:rPr>
              <a:t> </a:t>
            </a:r>
            <a:r>
              <a:rPr lang="en-US" altLang="zh-CN" sz="1200" b="0" i="0" kern="1200" dirty="0">
                <a:solidFill>
                  <a:schemeClr val="tx1"/>
                </a:solidFill>
                <a:effectLst/>
                <a:latin typeface="+mn-lt"/>
                <a:ea typeface="+mn-ea"/>
                <a:cs typeface="+mn-cs"/>
              </a:rPr>
              <a:t>knowledge entities used to specify some </a:t>
            </a:r>
            <a:r>
              <a:rPr lang="en-US" altLang="zh-CN" sz="1200" b="0" i="1" kern="1200" dirty="0">
                <a:solidFill>
                  <a:schemeClr val="tx1"/>
                </a:solidFill>
                <a:effectLst/>
                <a:latin typeface="+mn-lt"/>
                <a:ea typeface="+mn-ea"/>
                <a:cs typeface="+mn-cs"/>
              </a:rPr>
              <a:t>parameters </a:t>
            </a:r>
            <a:r>
              <a:rPr lang="en-US" altLang="zh-CN" sz="1200" b="0" i="0" kern="1200" dirty="0">
                <a:solidFill>
                  <a:schemeClr val="tx1"/>
                </a:solidFill>
                <a:effectLst/>
                <a:latin typeface="+mn-lt"/>
                <a:ea typeface="+mn-ea"/>
                <a:cs typeface="+mn-cs"/>
              </a:rPr>
              <a:t>in the planning step. These entities serve as guidance for generating valid actions and avoiding aimless exploration.</a:t>
            </a:r>
            <a:r>
              <a:rPr lang="en-US" altLang="zh-CN" dirty="0"/>
              <a:t> </a:t>
            </a:r>
          </a:p>
          <a:p>
            <a:pPr algn="l"/>
            <a:endParaRPr lang="en-US" altLang="zh-CN" dirty="0"/>
          </a:p>
          <a:p>
            <a:pPr algn="l"/>
            <a:r>
              <a:rPr lang="en-US" altLang="zh-CN" dirty="0"/>
              <a:t>It can be seen that </a:t>
            </a:r>
            <a:r>
              <a:rPr lang="en-US" altLang="zh-CN" sz="1200" b="0" i="0" kern="1200" dirty="0">
                <a:solidFill>
                  <a:schemeClr val="tx1"/>
                </a:solidFill>
                <a:effectLst/>
                <a:latin typeface="+mn-lt"/>
                <a:ea typeface="+mn-ea"/>
                <a:cs typeface="+mn-cs"/>
              </a:rPr>
              <a:t>different from NL plans, P-code Plans are more structured</a:t>
            </a:r>
            <a:r>
              <a:rPr lang="en-US" altLang="zh-CN" dirty="0"/>
              <a:t> </a:t>
            </a:r>
            <a:r>
              <a:rPr lang="en-US" altLang="zh-CN" sz="1200" b="0" i="0" kern="1200" dirty="0">
                <a:solidFill>
                  <a:schemeClr val="tx1"/>
                </a:solidFill>
                <a:effectLst/>
                <a:latin typeface="+mn-lt"/>
                <a:ea typeface="+mn-ea"/>
                <a:cs typeface="+mn-cs"/>
              </a:rPr>
              <a:t>and concise. </a:t>
            </a:r>
            <a:br>
              <a:rPr lang="en-US" altLang="zh-CN" dirty="0"/>
            </a:br>
            <a:br>
              <a:rPr lang="en-US" altLang="zh-CN" dirty="0"/>
            </a:br>
            <a:br>
              <a:rPr lang="en-US" altLang="zh-CN" dirty="0"/>
            </a:br>
            <a:br>
              <a:rPr lang="en-US" altLang="zh-CN" dirty="0"/>
            </a:br>
            <a:endParaRPr lang="en-US" altLang="zh-CN"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4</a:t>
            </a:fld>
            <a:endParaRPr lang="zh-CN" altLang="en-US"/>
          </a:p>
        </p:txBody>
      </p:sp>
    </p:spTree>
    <p:extLst>
      <p:ext uri="{BB962C8B-B14F-4D97-AF65-F5344CB8AC3E}">
        <p14:creationId xmlns:p14="http://schemas.microsoft.com/office/powerpoint/2010/main" val="302880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FAF29-E372-1A5A-363A-C665229B9A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076205-B762-6792-2AAA-F0C9481DA83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090B5EB-A196-95C1-AFC0-5960EE33C9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introduce a </a:t>
                </a:r>
                <a:r>
                  <a:rPr lang="fr-FR" altLang="zh-CN" sz="1200" b="0" i="0" kern="1200" dirty="0">
                    <a:solidFill>
                      <a:schemeClr val="tx1"/>
                    </a:solidFill>
                    <a:effectLst/>
                    <a:latin typeface="+mn-lt"/>
                    <a:ea typeface="+mn-ea"/>
                    <a:cs typeface="+mn-cs"/>
                  </a:rPr>
                  <a:t>plan generation pipeline</a:t>
                </a:r>
                <a:r>
                  <a:rPr lang="fr-FR" altLang="zh-CN" dirty="0"/>
                  <a:t> to </a:t>
                </a:r>
                <a:r>
                  <a:rPr lang="fr-FR" altLang="zh-CN" sz="1200" b="0" i="0" kern="1200" dirty="0">
                    <a:solidFill>
                      <a:schemeClr val="tx1"/>
                    </a:solidFill>
                    <a:effectLst/>
                    <a:latin typeface="+mn-lt"/>
                    <a:ea typeface="+mn-ea"/>
                    <a:cs typeface="+mn-cs"/>
                  </a:rPr>
                  <a:t>obtain P-code Plans</a:t>
                </a:r>
                <a:r>
                  <a:rPr lang="fr-FR" altLang="zh-CN" dirty="0"/>
                  <a:t>.</a:t>
                </a:r>
                <a:br>
                  <a:rPr lang="fr-FR" altLang="zh-CN" dirty="0"/>
                </a:br>
                <a:r>
                  <a:rPr lang="fr-FR" altLang="zh-CN" dirty="0"/>
                  <a:t>We first </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extract agent thoughts</a:t>
                </a:r>
                <a:r>
                  <a:rPr lang="en-US" altLang="zh-CN" sz="1200" dirty="0">
                    <a:solidFill>
                      <a:schemeClr val="tx1">
                        <a:lumMod val="65000"/>
                        <a:lumOff val="35000"/>
                      </a:schemeClr>
                    </a:solidFill>
                    <a:cs typeface="Times New Roman" panose="02020603050405020304" pitchFamily="18" charset="0"/>
                  </a:rPr>
                  <a:t> </a:t>
                </a:r>
                <a14:m>
                  <m:oMath xmlns:m="http://schemas.openxmlformats.org/officeDocument/2006/math">
                    <m:sSub>
                      <m:sSubPr>
                        <m:ctrlPr>
                          <a:rPr lang="en-US" altLang="zh-CN" sz="1200" i="1" dirty="0">
                            <a:solidFill>
                              <a:schemeClr val="tx1">
                                <a:lumMod val="65000"/>
                                <a:lumOff val="35000"/>
                              </a:schemeClr>
                            </a:solidFill>
                            <a:latin typeface="Cambria Math" panose="02040503050406030204" pitchFamily="18" charset="0"/>
                            <a:cs typeface="Times New Roman" panose="02020603050405020304" pitchFamily="18" charset="0"/>
                          </a:rPr>
                        </m:ctrlPr>
                      </m:sSubPr>
                      <m:e>
                        <m:r>
                          <a:rPr lang="en-US" altLang="zh-CN" sz="1200" b="0" i="1" dirty="0" smtClean="0">
                            <a:solidFill>
                              <a:schemeClr val="tx1">
                                <a:lumMod val="65000"/>
                                <a:lumOff val="35000"/>
                              </a:schemeClr>
                            </a:solidFill>
                            <a:latin typeface="Cambria Math" panose="02040503050406030204" pitchFamily="18" charset="0"/>
                            <a:cs typeface="Times New Roman" panose="02020603050405020304" pitchFamily="18" charset="0"/>
                          </a:rPr>
                          <m:t>𝑡</m:t>
                        </m:r>
                      </m:e>
                      <m:sub>
                        <m:r>
                          <a:rPr lang="en-US" altLang="zh-CN" sz="1200" b="0" i="1" dirty="0" smtClean="0">
                            <a:solidFill>
                              <a:schemeClr val="tx1">
                                <a:lumMod val="65000"/>
                                <a:lumOff val="35000"/>
                              </a:schemeClr>
                            </a:solidFill>
                            <a:latin typeface="Cambria Math" panose="02040503050406030204" pitchFamily="18" charset="0"/>
                            <a:cs typeface="Times New Roman" panose="02020603050405020304" pitchFamily="18" charset="0"/>
                          </a:rPr>
                          <m:t>𝑛</m:t>
                        </m:r>
                      </m:sub>
                    </m:sSub>
                  </m:oMath>
                </a14:m>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from existing expert ReAct-style trajectories, which involves task-specific knowledge for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sz="1200" b="0" i="0" kern="1200" dirty="0">
                    <a:solidFill>
                      <a:schemeClr val="tx1"/>
                    </a:solidFill>
                    <a:effectLst/>
                    <a:latin typeface="+mn-lt"/>
                    <a:ea typeface="+mn-ea"/>
                    <a:cs typeface="+mn-cs"/>
                  </a:rPr>
                  <a:t>Subsequently, </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given the task instruction </a:t>
                </a:r>
                <a14:m>
                  <m:oMath xmlns:m="http://schemas.openxmlformats.org/officeDocument/2006/math">
                    <m:r>
                      <a:rPr lang="en-US" altLang="zh-CN" sz="1200" b="0" i="1" dirty="0" smtClean="0">
                        <a:solidFill>
                          <a:schemeClr val="tx1">
                            <a:lumMod val="65000"/>
                            <a:lumOff val="35000"/>
                          </a:schemeClr>
                        </a:solidFill>
                        <a:latin typeface="Cambria Math" panose="02040503050406030204" pitchFamily="18" charset="0"/>
                        <a:cs typeface="Times New Roman" panose="02020603050405020304" pitchFamily="18" charset="0"/>
                      </a:rPr>
                      <m:t>𝑢</m:t>
                    </m:r>
                  </m:oMath>
                </a14:m>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with agent thoughts </a:t>
                </a:r>
                <a14:m>
                  <m:oMath xmlns:m="http://schemas.openxmlformats.org/officeDocument/2006/math">
                    <m:sSub>
                      <m:sSubPr>
                        <m:ctrlPr>
                          <a:rPr lang="en-US" altLang="zh-CN" sz="1200" i="1" dirty="0">
                            <a:solidFill>
                              <a:schemeClr val="tx1">
                                <a:lumMod val="65000"/>
                                <a:lumOff val="35000"/>
                              </a:schemeClr>
                            </a:solidFill>
                            <a:latin typeface="Cambria Math" panose="02040503050406030204" pitchFamily="18" charset="0"/>
                            <a:cs typeface="Times New Roman" panose="02020603050405020304" pitchFamily="18" charset="0"/>
                          </a:rPr>
                        </m:ctrlPr>
                      </m:sSubPr>
                      <m:e>
                        <m:r>
                          <a:rPr lang="en-US" altLang="zh-CN" sz="1200" i="1" dirty="0">
                            <a:solidFill>
                              <a:schemeClr val="tx1">
                                <a:lumMod val="65000"/>
                                <a:lumOff val="35000"/>
                              </a:schemeClr>
                            </a:solidFill>
                            <a:latin typeface="Cambria Math" panose="02040503050406030204" pitchFamily="18" charset="0"/>
                            <a:cs typeface="Times New Roman" panose="02020603050405020304" pitchFamily="18" charset="0"/>
                          </a:rPr>
                          <m:t>𝑡</m:t>
                        </m:r>
                      </m:e>
                      <m:sub>
                        <m:r>
                          <a:rPr lang="en-US" altLang="zh-CN" sz="1200" i="1" dirty="0">
                            <a:solidFill>
                              <a:schemeClr val="tx1">
                                <a:lumMod val="65000"/>
                                <a:lumOff val="35000"/>
                              </a:schemeClr>
                            </a:solidFill>
                            <a:latin typeface="Cambria Math" panose="02040503050406030204" pitchFamily="18" charset="0"/>
                            <a:cs typeface="Times New Roman" panose="02020603050405020304" pitchFamily="18" charset="0"/>
                          </a:rPr>
                          <m:t>𝑛</m:t>
                        </m:r>
                      </m:sub>
                    </m:sSub>
                  </m:oMath>
                </a14:m>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we instruct the LLM (e.g., GPT-4o) to summarize the step-by-step plan in natural language. Next, demonstrations of pseudocode-style plans paired with corresponding tasks are taken as input, converting natural language plans into P-code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Last, we choose human to verify the LLM-generated P-code Plans whether</a:t>
                </a:r>
                <a:r>
                  <a:rPr lang="en-US" altLang="zh-CN" dirty="0"/>
                  <a:t> </a:t>
                </a:r>
                <a:r>
                  <a:rPr lang="fr-FR" altLang="zh-CN" sz="1200" b="0" i="0" kern="1200" dirty="0">
                    <a:solidFill>
                      <a:schemeClr val="tx1"/>
                    </a:solidFill>
                    <a:effectLst/>
                    <a:latin typeface="+mn-lt"/>
                    <a:ea typeface="+mn-ea"/>
                    <a:cs typeface="+mn-cs"/>
                  </a:rPr>
                  <a:t>follow our designed format requirements. </a:t>
                </a:r>
                <a:r>
                  <a:rPr lang="en-US" altLang="zh-CN" sz="1200" b="0" i="0" kern="1200" dirty="0">
                    <a:solidFill>
                      <a:schemeClr val="tx1"/>
                    </a:solidFill>
                    <a:effectLst/>
                    <a:latin typeface="+mn-lt"/>
                    <a:ea typeface="+mn-ea"/>
                    <a:cs typeface="+mn-cs"/>
                  </a:rPr>
                  <a:t>In order to guarantee accuracy and knowledge consistency, minor manual refinement are also needed.</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fr-FR" altLang="zh-CN" sz="1200" b="0" i="0" kern="1200" dirty="0">
                    <a:solidFill>
                      <a:schemeClr val="tx1"/>
                    </a:solidFill>
                    <a:effectLst/>
                    <a:latin typeface="+mn-lt"/>
                    <a:ea typeface="+mn-ea"/>
                    <a:cs typeface="+mn-cs"/>
                  </a:rPr>
                  <a:t> </a:t>
                </a:r>
                <a:r>
                  <a:rPr lang="fr-FR" altLang="zh-CN" dirty="0"/>
                  <a:t> </a:t>
                </a:r>
                <a:br>
                  <a:rPr lang="fr-FR" altLang="zh-CN" dirty="0"/>
                </a:br>
                <a:br>
                  <a:rPr lang="en-US" altLang="zh-CN" dirty="0"/>
                </a:b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l"/>
                <a:endParaRPr lang="en-US" altLang="zh-CN" dirty="0"/>
              </a:p>
            </p:txBody>
          </p:sp>
        </mc:Choice>
        <mc:Fallback xmlns="">
          <p:sp>
            <p:nvSpPr>
              <p:cNvPr id="3" name="备注占位符 2">
                <a:extLst>
                  <a:ext uri="{FF2B5EF4-FFF2-40B4-BE49-F238E27FC236}">
                    <a16:creationId xmlns:a16="http://schemas.microsoft.com/office/drawing/2014/main" id="{5090B5EB-A196-95C1-AFC0-5960EE33C9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introduce a </a:t>
                </a:r>
                <a:r>
                  <a:rPr lang="fr-FR" altLang="zh-CN" sz="1200" b="0" i="0" kern="1200" dirty="0">
                    <a:solidFill>
                      <a:schemeClr val="tx1"/>
                    </a:solidFill>
                    <a:effectLst/>
                    <a:latin typeface="+mn-lt"/>
                    <a:ea typeface="+mn-ea"/>
                    <a:cs typeface="+mn-cs"/>
                  </a:rPr>
                  <a:t>plan generation pipeline</a:t>
                </a:r>
                <a:r>
                  <a:rPr lang="fr-FR" altLang="zh-CN" dirty="0"/>
                  <a:t> to </a:t>
                </a:r>
                <a:r>
                  <a:rPr lang="fr-FR" altLang="zh-CN" sz="1200" b="0" i="0" kern="1200" dirty="0">
                    <a:solidFill>
                      <a:schemeClr val="tx1"/>
                    </a:solidFill>
                    <a:effectLst/>
                    <a:latin typeface="+mn-lt"/>
                    <a:ea typeface="+mn-ea"/>
                    <a:cs typeface="+mn-cs"/>
                  </a:rPr>
                  <a:t>obtain P-code Plans</a:t>
                </a:r>
                <a:r>
                  <a:rPr lang="fr-FR" altLang="zh-CN" dirty="0"/>
                  <a:t>.</a:t>
                </a:r>
                <a:br>
                  <a:rPr lang="fr-FR" altLang="zh-CN" dirty="0"/>
                </a:br>
                <a:r>
                  <a:rPr lang="fr-FR" altLang="zh-CN" dirty="0"/>
                  <a:t>We first </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extract agent thoughts</a:t>
                </a:r>
                <a:r>
                  <a:rPr lang="en-US" altLang="zh-CN" sz="1200" dirty="0">
                    <a:solidFill>
                      <a:schemeClr val="tx1">
                        <a:lumMod val="65000"/>
                        <a:lumOff val="35000"/>
                      </a:schemeClr>
                    </a:solidFill>
                    <a:cs typeface="Times New Roman" panose="02020603050405020304" pitchFamily="18" charset="0"/>
                  </a:rPr>
                  <a:t> </a:t>
                </a:r>
                <a:r>
                  <a:rPr lang="en-US" altLang="zh-CN" sz="1200" b="0" i="0" dirty="0">
                    <a:solidFill>
                      <a:schemeClr val="tx1">
                        <a:lumMod val="65000"/>
                        <a:lumOff val="35000"/>
                      </a:schemeClr>
                    </a:solidFill>
                    <a:latin typeface="Cambria Math" panose="02040503050406030204" pitchFamily="18" charset="0"/>
                    <a:cs typeface="Times New Roman" panose="02020603050405020304" pitchFamily="18" charset="0"/>
                  </a:rPr>
                  <a:t>𝑡_𝑛</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from existing expert ReAct-style trajectories, which involves task-specific knowledge for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sz="1200" b="0" i="0" kern="1200" dirty="0">
                    <a:solidFill>
                      <a:schemeClr val="tx1"/>
                    </a:solidFill>
                    <a:effectLst/>
                    <a:latin typeface="+mn-lt"/>
                    <a:ea typeface="+mn-ea"/>
                    <a:cs typeface="+mn-cs"/>
                  </a:rPr>
                  <a:t>Subsequently, </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given the task instruction </a:t>
                </a:r>
                <a:r>
                  <a:rPr lang="en-US" altLang="zh-CN" sz="1200" b="0" i="0" dirty="0">
                    <a:solidFill>
                      <a:schemeClr val="tx1">
                        <a:lumMod val="65000"/>
                        <a:lumOff val="35000"/>
                      </a:schemeClr>
                    </a:solidFill>
                    <a:latin typeface="Cambria Math" panose="02040503050406030204" pitchFamily="18" charset="0"/>
                    <a:cs typeface="Times New Roman" panose="02020603050405020304" pitchFamily="18" charset="0"/>
                  </a:rPr>
                  <a:t>𝑢</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with agent thoughts </a:t>
                </a:r>
                <a:r>
                  <a:rPr lang="en-US" altLang="zh-CN" sz="1200" i="0" dirty="0">
                    <a:solidFill>
                      <a:schemeClr val="tx1">
                        <a:lumMod val="65000"/>
                        <a:lumOff val="35000"/>
                      </a:schemeClr>
                    </a:solidFill>
                    <a:latin typeface="Cambria Math" panose="02040503050406030204" pitchFamily="18" charset="0"/>
                    <a:cs typeface="Times New Roman" panose="02020603050405020304" pitchFamily="18" charset="0"/>
                  </a:rPr>
                  <a:t>𝑡_𝑛</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we instruct the LLM (e.g., GPT-4o) to summarize the step-by-step plan in natural language. Next, demonstrations of pseudocode-style plans paired with corresponding tasks are taken as input, converting natural language plans into P-code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Last, we choose human to verify the LLM-generated P-code Plans whether</a:t>
                </a:r>
                <a:r>
                  <a:rPr lang="en-US" altLang="zh-CN" dirty="0"/>
                  <a:t> </a:t>
                </a:r>
                <a:r>
                  <a:rPr lang="fr-FR" altLang="zh-CN" sz="1200" b="0" i="0" kern="1200" dirty="0">
                    <a:solidFill>
                      <a:schemeClr val="tx1"/>
                    </a:solidFill>
                    <a:effectLst/>
                    <a:latin typeface="+mn-lt"/>
                    <a:ea typeface="+mn-ea"/>
                    <a:cs typeface="+mn-cs"/>
                  </a:rPr>
                  <a:t>follow our designed format requirements. </a:t>
                </a:r>
                <a:r>
                  <a:rPr lang="en-US" altLang="zh-CN" sz="1200" b="0" i="0" kern="1200" dirty="0">
                    <a:solidFill>
                      <a:schemeClr val="tx1"/>
                    </a:solidFill>
                    <a:effectLst/>
                    <a:latin typeface="+mn-lt"/>
                    <a:ea typeface="+mn-ea"/>
                    <a:cs typeface="+mn-cs"/>
                  </a:rPr>
                  <a:t>In order to guarantee accuracy and knowledge consistency, minor manual refinement are also needed.</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fr-FR" altLang="zh-CN" sz="1200" b="0" i="0" kern="1200" dirty="0">
                    <a:solidFill>
                      <a:schemeClr val="tx1"/>
                    </a:solidFill>
                    <a:effectLst/>
                    <a:latin typeface="+mn-lt"/>
                    <a:ea typeface="+mn-ea"/>
                    <a:cs typeface="+mn-cs"/>
                  </a:rPr>
                  <a:t> </a:t>
                </a:r>
                <a:r>
                  <a:rPr lang="fr-FR" altLang="zh-CN" dirty="0"/>
                  <a:t> </a:t>
                </a:r>
                <a:br>
                  <a:rPr lang="fr-FR" altLang="zh-CN" dirty="0"/>
                </a:br>
                <a:br>
                  <a:rPr lang="en-US" altLang="zh-CN" dirty="0"/>
                </a:b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l"/>
                <a:endParaRPr lang="en-US" altLang="zh-CN" dirty="0"/>
              </a:p>
            </p:txBody>
          </p:sp>
        </mc:Fallback>
      </mc:AlternateContent>
      <p:sp>
        <p:nvSpPr>
          <p:cNvPr id="4" name="灯片编号占位符 3">
            <a:extLst>
              <a:ext uri="{FF2B5EF4-FFF2-40B4-BE49-F238E27FC236}">
                <a16:creationId xmlns:a16="http://schemas.microsoft.com/office/drawing/2014/main" id="{6BFF2B8B-2415-2A26-F46D-A4D3D38E940C}"/>
              </a:ext>
            </a:extLst>
          </p:cNvPr>
          <p:cNvSpPr>
            <a:spLocks noGrp="1"/>
          </p:cNvSpPr>
          <p:nvPr>
            <p:ph type="sldNum" sz="quarter" idx="5"/>
          </p:nvPr>
        </p:nvSpPr>
        <p:spPr/>
        <p:txBody>
          <a:bodyPr/>
          <a:lstStyle/>
          <a:p>
            <a:fld id="{8F886D82-40B8-4175-AE33-CCD3B53A526C}" type="slidenum">
              <a:rPr lang="zh-CN" altLang="en-US" smtClean="0"/>
              <a:t>5</a:t>
            </a:fld>
            <a:endParaRPr lang="zh-CN" altLang="en-US"/>
          </a:p>
        </p:txBody>
      </p:sp>
    </p:spTree>
    <p:extLst>
      <p:ext uri="{BB962C8B-B14F-4D97-AF65-F5344CB8AC3E}">
        <p14:creationId xmlns:p14="http://schemas.microsoft.com/office/powerpoint/2010/main" val="76601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489E-6058-76F2-0DA7-FEEA09EB6A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3FE5E6-EFD5-98A0-0CDF-C4897B8CD2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F5F96-EA02-0BA3-9B4F-B7992A4E3E95}"/>
              </a:ext>
            </a:extLst>
          </p:cNvPr>
          <p:cNvSpPr>
            <a:spLocks noGrp="1"/>
          </p:cNvSpPr>
          <p:nvPr>
            <p:ph type="body" idx="1"/>
          </p:nvPr>
        </p:nvSpPr>
        <p:spPr/>
        <p:txBody>
          <a:bodyPr/>
          <a:lstStyle/>
          <a:p>
            <a:pPr algn="l"/>
            <a:r>
              <a:rPr lang="en-US" altLang="zh-CN" sz="1200" b="0" i="0" kern="1200" dirty="0">
                <a:solidFill>
                  <a:schemeClr val="tx1"/>
                </a:solidFill>
                <a:effectLst/>
                <a:latin typeface="+mn-lt"/>
                <a:ea typeface="+mn-ea"/>
                <a:cs typeface="+mn-cs"/>
              </a:rPr>
              <a:t>The following preliminary experiments are conducted to study the advantage of P-code Plan.</a:t>
            </a:r>
            <a:r>
              <a:rPr lang="en-US" altLang="zh-CN" dirty="0"/>
              <a:t> </a:t>
            </a:r>
            <a:r>
              <a:rPr lang="en-US" altLang="zh-CN" sz="1200" b="0" i="0" kern="1200" dirty="0">
                <a:solidFill>
                  <a:schemeClr val="tx1"/>
                </a:solidFill>
                <a:effectLst/>
                <a:latin typeface="+mn-lt"/>
                <a:ea typeface="+mn-ea"/>
                <a:cs typeface="+mn-cs"/>
              </a:rPr>
              <a:t>We adopt supervised fine-tuning (SFT) to equip base LLMs with agent abilities and then investigate whether LLM agents can benefit from our designed pseudocode-style plans. </a:t>
            </a:r>
            <a:br>
              <a:rPr lang="en-US" altLang="zh-CN" dirty="0"/>
            </a:br>
            <a:r>
              <a:rPr lang="en-US" altLang="zh-CN" sz="1200" b="0" i="0" kern="1200" dirty="0">
                <a:solidFill>
                  <a:schemeClr val="tx1"/>
                </a:solidFill>
                <a:effectLst/>
                <a:latin typeface="+mn-lt"/>
                <a:ea typeface="+mn-ea"/>
                <a:cs typeface="+mn-cs"/>
              </a:rPr>
              <a:t>Compared to naive expert trajectories</a:t>
            </a: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200" b="0" i="0" kern="1200" dirty="0">
                <a:solidFill>
                  <a:schemeClr val="tx1"/>
                </a:solidFill>
                <a:effectLst/>
                <a:latin typeface="+mn-lt"/>
                <a:ea typeface="+mn-ea"/>
                <a:cs typeface="+mn-cs"/>
              </a:rPr>
              <a:t>without plans, integrating plans into training data (regardless of format) empowers LLM agents with basic planning ability, which is beneficial to the following agent reasoning.</a:t>
            </a:r>
            <a:r>
              <a:rPr lang="en-US" altLang="zh-CN" dirty="0"/>
              <a:t> </a:t>
            </a:r>
            <a:br>
              <a:rPr lang="en-US" altLang="zh-CN" dirty="0"/>
            </a:br>
            <a:r>
              <a:rPr lang="fr-FR" altLang="zh-CN" sz="1200" b="0" i="0" kern="1200" dirty="0">
                <a:solidFill>
                  <a:schemeClr val="tx1"/>
                </a:solidFill>
                <a:effectLst/>
                <a:latin typeface="+mn-lt"/>
                <a:ea typeface="+mn-ea"/>
                <a:cs typeface="+mn-cs"/>
              </a:rPr>
              <a:t>Regarding planning format,</a:t>
            </a:r>
            <a:r>
              <a:rPr lang="fr-FR" altLang="zh-CN" dirty="0"/>
              <a:t> with the help of P-code Plans, agent achieves higher average reward and better generalizes </a:t>
            </a:r>
            <a:r>
              <a:rPr lang="en-US" altLang="zh-CN" sz="1200" b="0" i="0" kern="1200" dirty="0">
                <a:solidFill>
                  <a:schemeClr val="tx1"/>
                </a:solidFill>
                <a:effectLst/>
                <a:latin typeface="+mn-lt"/>
                <a:ea typeface="+mn-ea"/>
                <a:cs typeface="+mn-cs"/>
              </a:rPr>
              <a:t>to unseen tasks. </a:t>
            </a:r>
          </a:p>
          <a:p>
            <a:pPr algn="l"/>
            <a:endParaRPr lang="en-US" altLang="zh-CN" sz="1200" b="0" i="0" kern="1200" dirty="0">
              <a:solidFill>
                <a:schemeClr val="tx1"/>
              </a:solidFill>
              <a:effectLst/>
              <a:latin typeface="+mn-lt"/>
              <a:ea typeface="+mn-ea"/>
              <a:cs typeface="+mn-cs"/>
            </a:endParaRPr>
          </a:p>
          <a:p>
            <a:pPr algn="l"/>
            <a:r>
              <a:rPr lang="en-US" altLang="zh-CN" sz="1200" b="0" i="0" kern="1200" dirty="0">
                <a:solidFill>
                  <a:schemeClr val="tx1"/>
                </a:solidFill>
                <a:effectLst/>
                <a:latin typeface="+mn-lt"/>
                <a:ea typeface="+mn-ea"/>
                <a:cs typeface="+mn-cs"/>
              </a:rPr>
              <a:t>Moreover, we further calculate the average number of interaction turns on all evaluated instances. P-code Plan facilitates a more efficient agent reasoning process with fewer interactions compared to the other two settings. This underscores the superiority of P-code Plan in preventing blind exploration when dealing with agent tasks.</a:t>
            </a:r>
            <a:r>
              <a:rPr lang="en-US" altLang="zh-CN" dirty="0"/>
              <a:t> </a:t>
            </a:r>
            <a:br>
              <a:rPr lang="en-US" altLang="zh-CN" dirty="0"/>
            </a:br>
            <a:br>
              <a:rPr lang="en-US" altLang="zh-CN" dirty="0"/>
            </a:br>
            <a:br>
              <a:rPr lang="fr-FR" altLang="zh-CN" dirty="0"/>
            </a:br>
            <a:endParaRPr lang="en-US" altLang="zh-CN" dirty="0"/>
          </a:p>
        </p:txBody>
      </p:sp>
      <p:sp>
        <p:nvSpPr>
          <p:cNvPr id="4" name="灯片编号占位符 3">
            <a:extLst>
              <a:ext uri="{FF2B5EF4-FFF2-40B4-BE49-F238E27FC236}">
                <a16:creationId xmlns:a16="http://schemas.microsoft.com/office/drawing/2014/main" id="{8945D7C1-5AE6-7351-BB2C-6AB88981881C}"/>
              </a:ext>
            </a:extLst>
          </p:cNvPr>
          <p:cNvSpPr>
            <a:spLocks noGrp="1"/>
          </p:cNvSpPr>
          <p:nvPr>
            <p:ph type="sldNum" sz="quarter" idx="5"/>
          </p:nvPr>
        </p:nvSpPr>
        <p:spPr/>
        <p:txBody>
          <a:bodyPr/>
          <a:lstStyle/>
          <a:p>
            <a:fld id="{8F886D82-40B8-4175-AE33-CCD3B53A526C}" type="slidenum">
              <a:rPr lang="zh-CN" altLang="en-US" smtClean="0"/>
              <a:t>6</a:t>
            </a:fld>
            <a:endParaRPr lang="zh-CN" altLang="en-US"/>
          </a:p>
        </p:txBody>
      </p:sp>
    </p:spTree>
    <p:extLst>
      <p:ext uri="{BB962C8B-B14F-4D97-AF65-F5344CB8AC3E}">
        <p14:creationId xmlns:p14="http://schemas.microsoft.com/office/powerpoint/2010/main" val="1036377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6D37E-948A-6C3B-15DA-B9CA4BFA5E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095D56-9816-1D13-3949-48E64C7C8F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449F9E-DA33-22AA-325E-3718D5DE9F65}"/>
              </a:ext>
            </a:extLst>
          </p:cNvPr>
          <p:cNvSpPr>
            <a:spLocks noGrp="1"/>
          </p:cNvSpPr>
          <p:nvPr>
            <p:ph type="body" idx="1"/>
          </p:nvPr>
        </p:nvSpPr>
        <p:spPr/>
        <p:txBody>
          <a:bodyPr/>
          <a:lstStyle/>
          <a:p>
            <a:pPr algn="l"/>
            <a:r>
              <a:rPr lang="en-US" altLang="zh-CN" dirty="0"/>
              <a:t>Last, </a:t>
            </a:r>
            <a:r>
              <a:rPr lang="en-US" altLang="zh-CN" sz="1200" b="0" i="0" kern="1200" dirty="0">
                <a:solidFill>
                  <a:schemeClr val="tx1"/>
                </a:solidFill>
                <a:effectLst/>
                <a:latin typeface="+mn-lt"/>
                <a:ea typeface="+mn-ea"/>
                <a:cs typeface="+mn-cs"/>
              </a:rPr>
              <a:t>we propose a method for improving agents’ pseudocode-style planning ability, called PGPO, standing for </a:t>
            </a:r>
            <a:r>
              <a:rPr lang="en-US" altLang="zh-CN" sz="1200" b="1" i="0"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lanning </a:t>
            </a:r>
            <a:r>
              <a:rPr lang="en-US" altLang="zh-CN" sz="1200" b="1" i="0" kern="1200" dirty="0">
                <a:solidFill>
                  <a:schemeClr val="tx1"/>
                </a:solidFill>
                <a:effectLst/>
                <a:latin typeface="+mn-lt"/>
                <a:ea typeface="+mn-ea"/>
                <a:cs typeface="+mn-cs"/>
              </a:rPr>
              <a:t>G</a:t>
            </a:r>
            <a:r>
              <a:rPr lang="en-US" altLang="zh-CN" sz="1200" b="0" i="0" kern="1200" dirty="0">
                <a:solidFill>
                  <a:schemeClr val="tx1"/>
                </a:solidFill>
                <a:effectLst/>
                <a:latin typeface="+mn-lt"/>
                <a:ea typeface="+mn-ea"/>
                <a:cs typeface="+mn-cs"/>
              </a:rPr>
              <a:t>uided </a:t>
            </a:r>
            <a:r>
              <a:rPr lang="en-US" altLang="zh-CN" sz="1200" b="1" i="0"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reference </a:t>
            </a:r>
            <a:r>
              <a:rPr lang="en-US" altLang="zh-CN" sz="1200" b="1" i="0" kern="1200" dirty="0">
                <a:solidFill>
                  <a:schemeClr val="tx1"/>
                </a:solidFill>
                <a:effectLst/>
                <a:latin typeface="+mn-lt"/>
                <a:ea typeface="+mn-ea"/>
                <a:cs typeface="+mn-cs"/>
              </a:rPr>
              <a:t>O</a:t>
            </a:r>
            <a:r>
              <a:rPr lang="en-US" altLang="zh-CN" sz="1200" b="0" i="0" kern="1200" dirty="0">
                <a:solidFill>
                  <a:schemeClr val="tx1"/>
                </a:solidFill>
                <a:effectLst/>
                <a:latin typeface="+mn-lt"/>
                <a:ea typeface="+mn-ea"/>
                <a:cs typeface="+mn-cs"/>
              </a:rPr>
              <a:t>ptimization.</a:t>
            </a:r>
            <a:r>
              <a:rPr lang="en-US" altLang="zh-CN" dirty="0"/>
              <a:t> </a:t>
            </a:r>
          </a:p>
          <a:p>
            <a:pPr algn="l"/>
            <a:r>
              <a:rPr lang="en-US" altLang="zh-CN" dirty="0"/>
              <a:t>It </a:t>
            </a:r>
            <a:r>
              <a:rPr lang="en-US" altLang="zh-CN" sz="1200" b="0" i="0" kern="1200" dirty="0">
                <a:solidFill>
                  <a:schemeClr val="tx1"/>
                </a:solidFill>
                <a:effectLst/>
                <a:latin typeface="+mn-lt"/>
                <a:ea typeface="+mn-ea"/>
                <a:cs typeface="+mn-cs"/>
              </a:rPr>
              <a:t>starts off training the base agent via SFT on the expert dataset with P-code Plans incorporated</a:t>
            </a:r>
            <a:r>
              <a:rPr lang="en-US" altLang="zh-CN" sz="1200" b="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obtained base agent</a:t>
            </a:r>
            <a:r>
              <a:rPr lang="en-US" altLang="zh-CN" sz="1200" b="0" i="1"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 used for exploration on the expert trajectory to collect </a:t>
            </a:r>
            <a:r>
              <a:rPr lang="en-US" altLang="zh-CN" sz="1200" dirty="0">
                <a:latin typeface="Times New Roman" panose="02020603050405020304" pitchFamily="18" charset="0"/>
                <a:ea typeface="微软雅黑"/>
                <a:cs typeface="Times New Roman" panose="02020603050405020304" pitchFamily="18" charset="0"/>
              </a:rPr>
              <a:t>agent-generated trajectories.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Oriented towards planning, we design two rewards for contrastive trajectory construction:</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1) </a:t>
            </a:r>
            <a:r>
              <a:rPr lang="en-US" altLang="zh-CN" sz="1200" b="1" i="0" kern="1200" dirty="0">
                <a:solidFill>
                  <a:schemeClr val="tx1"/>
                </a:solidFill>
                <a:effectLst/>
                <a:latin typeface="+mn-lt"/>
                <a:ea typeface="+mn-ea"/>
                <a:cs typeface="+mn-cs"/>
              </a:rPr>
              <a:t>Plan-driven Reward </a:t>
            </a:r>
            <a:r>
              <a:rPr lang="en-US" altLang="zh-CN" sz="1200" b="0" i="0" kern="1200" dirty="0">
                <a:solidFill>
                  <a:schemeClr val="tx1"/>
                </a:solidFill>
                <a:effectLst/>
                <a:latin typeface="+mn-lt"/>
                <a:ea typeface="+mn-ea"/>
                <a:cs typeface="+mn-cs"/>
              </a:rPr>
              <a:t>evaluates the influence of P-code Plans on the entire trajectory.</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en-US" altLang="zh-CN" sz="1200" b="1" i="0" kern="1200" dirty="0">
                <a:solidFill>
                  <a:schemeClr val="tx1"/>
                </a:solidFill>
                <a:effectLst/>
                <a:latin typeface="+mn-lt"/>
                <a:ea typeface="+mn-ea"/>
                <a:cs typeface="+mn-cs"/>
              </a:rPr>
              <a:t>Plan-following Reward </a:t>
            </a:r>
            <a:r>
              <a:rPr lang="en-US" altLang="zh-CN" sz="1200" b="0" i="0" kern="1200" dirty="0">
                <a:solidFill>
                  <a:schemeClr val="tx1"/>
                </a:solidFill>
                <a:effectLst/>
                <a:latin typeface="+mn-lt"/>
                <a:ea typeface="+mn-ea"/>
                <a:cs typeface="+mn-cs"/>
              </a:rPr>
              <a:t>assesses the extent to which agents comprehend the structured intentions behind P-code Plans and their proficiency in following these plans during task execution. </a:t>
            </a:r>
            <a:br>
              <a:rPr lang="en-US" altLang="zh-CN" dirty="0"/>
            </a:br>
            <a:r>
              <a:rPr lang="en-US" altLang="zh-CN" sz="1200" b="0" i="0" kern="1200" dirty="0">
                <a:solidFill>
                  <a:schemeClr val="tx1"/>
                </a:solidFill>
                <a:effectLst/>
                <a:latin typeface="+mn-lt"/>
                <a:ea typeface="+mn-ea"/>
                <a:cs typeface="+mn-cs"/>
              </a:rPr>
              <a:t>After collecting preference data, DPO method is </a:t>
            </a:r>
            <a:r>
              <a:rPr lang="en-US" altLang="zh-CN" sz="1200" dirty="0">
                <a:latin typeface="Times New Roman" panose="02020603050405020304" pitchFamily="18" charset="0"/>
                <a:cs typeface="Times New Roman" panose="02020603050405020304" pitchFamily="18" charset="0"/>
              </a:rPr>
              <a:t>employed to </a:t>
            </a:r>
            <a:r>
              <a:rPr lang="fr-FR" altLang="zh-CN" sz="1200" dirty="0">
                <a:latin typeface="Times New Roman" panose="02020603050405020304" pitchFamily="18" charset="0"/>
                <a:cs typeface="Times New Roman" panose="02020603050405020304" pitchFamily="18" charset="0"/>
              </a:rPr>
              <a:t>iteratively</a:t>
            </a:r>
            <a:r>
              <a:rPr lang="en-US" altLang="zh-CN" sz="1200" dirty="0">
                <a:latin typeface="Times New Roman" panose="02020603050405020304" pitchFamily="18" charset="0"/>
                <a:cs typeface="Times New Roman" panose="02020603050405020304" pitchFamily="18" charset="0"/>
              </a:rPr>
              <a:t> </a:t>
            </a:r>
            <a:r>
              <a:rPr lang="en-US" altLang="zh-CN" sz="1200" b="0" i="0" kern="1200" dirty="0">
                <a:solidFill>
                  <a:schemeClr val="tx1"/>
                </a:solidFill>
                <a:effectLst/>
                <a:latin typeface="+mn-lt"/>
                <a:ea typeface="+mn-ea"/>
                <a:cs typeface="+mn-cs"/>
              </a:rPr>
              <a:t>optimize our base agent. </a:t>
            </a:r>
            <a:br>
              <a:rPr lang="en-US" altLang="zh-CN" dirty="0"/>
            </a:br>
            <a:br>
              <a:rPr lang="en-US" altLang="zh-CN" dirty="0"/>
            </a:br>
            <a:br>
              <a:rPr lang="en-US" altLang="zh-CN" dirty="0"/>
            </a:br>
            <a:br>
              <a:rPr lang="en-US" altLang="zh-CN" dirty="0"/>
            </a:br>
            <a:br>
              <a:rPr lang="en-US" altLang="zh-CN" dirty="0"/>
            </a:br>
            <a:br>
              <a:rPr lang="en-US" altLang="zh-CN" dirty="0"/>
            </a:br>
            <a:endParaRPr lang="en-US" altLang="zh-CN" dirty="0"/>
          </a:p>
        </p:txBody>
      </p:sp>
      <p:sp>
        <p:nvSpPr>
          <p:cNvPr id="4" name="灯片编号占位符 3">
            <a:extLst>
              <a:ext uri="{FF2B5EF4-FFF2-40B4-BE49-F238E27FC236}">
                <a16:creationId xmlns:a16="http://schemas.microsoft.com/office/drawing/2014/main" id="{B0EDFFD4-4651-D471-4C01-494886FDE984}"/>
              </a:ext>
            </a:extLst>
          </p:cNvPr>
          <p:cNvSpPr>
            <a:spLocks noGrp="1"/>
          </p:cNvSpPr>
          <p:nvPr>
            <p:ph type="sldNum" sz="quarter" idx="5"/>
          </p:nvPr>
        </p:nvSpPr>
        <p:spPr/>
        <p:txBody>
          <a:bodyPr/>
          <a:lstStyle/>
          <a:p>
            <a:fld id="{8F886D82-40B8-4175-AE33-CCD3B53A526C}" type="slidenum">
              <a:rPr lang="zh-CN" altLang="en-US" smtClean="0"/>
              <a:t>7</a:t>
            </a:fld>
            <a:endParaRPr lang="zh-CN" altLang="en-US"/>
          </a:p>
        </p:txBody>
      </p:sp>
    </p:spTree>
    <p:extLst>
      <p:ext uri="{BB962C8B-B14F-4D97-AF65-F5344CB8AC3E}">
        <p14:creationId xmlns:p14="http://schemas.microsoft.com/office/powerpoint/2010/main" val="253815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Now, let’s move on to the evaluation of our method.</a:t>
            </a:r>
            <a:endParaRPr lang="en-US" altLang="zh-CN" sz="1800" b="0" i="0" dirty="0">
              <a:solidFill>
                <a:srgbClr val="000000"/>
              </a:solidFill>
              <a:effectLst/>
              <a:latin typeface="NimbusRomNo9L-Regu"/>
            </a:endParaRPr>
          </a:p>
          <a:p>
            <a:r>
              <a:rPr lang="fr-FR" altLang="zh-CN" sz="1800" b="0" i="0" dirty="0">
                <a:solidFill>
                  <a:srgbClr val="000000"/>
                </a:solidFill>
                <a:effectLst/>
                <a:latin typeface="NimbusRomNo9L-Regu"/>
              </a:rPr>
              <a:t>Our experiments</a:t>
            </a:r>
            <a:r>
              <a:rPr lang="fr-FR" altLang="zh-CN" dirty="0"/>
              <a:t> focus on three </a:t>
            </a:r>
            <a:r>
              <a:rPr lang="fr-FR" altLang="zh-CN" sz="1200" b="0" i="0" kern="1200" dirty="0">
                <a:solidFill>
                  <a:schemeClr val="tx1"/>
                </a:solidFill>
                <a:effectLst/>
                <a:latin typeface="+mn-lt"/>
                <a:ea typeface="+mn-ea"/>
                <a:cs typeface="+mn-cs"/>
              </a:rPr>
              <a:t>representative agent benchmarks</a:t>
            </a:r>
            <a:r>
              <a:rPr lang="fr-FR" altLang="zh-CN" dirty="0"/>
              <a:t>: </a:t>
            </a:r>
            <a:r>
              <a:rPr lang="en-US" altLang="zh-CN" sz="1200" b="1" dirty="0" err="1">
                <a:latin typeface="Times New Roman" panose="02020603050405020304" pitchFamily="18" charset="0"/>
                <a:cs typeface="Times New Roman" panose="02020603050405020304" pitchFamily="18" charset="0"/>
              </a:rPr>
              <a:t>ALFWorld</a:t>
            </a:r>
            <a:r>
              <a:rPr lang="en-US" altLang="zh-CN" sz="1200" dirty="0">
                <a:latin typeface="Times New Roman" panose="02020603050405020304" pitchFamily="18" charset="0"/>
                <a:cs typeface="Times New Roman" panose="02020603050405020304" pitchFamily="18" charset="0"/>
              </a:rPr>
              <a:t> for embodied household tasks, </a:t>
            </a:r>
            <a:r>
              <a:rPr lang="en-US" altLang="zh-CN" sz="1200" b="1" dirty="0" err="1">
                <a:latin typeface="Times New Roman" panose="02020603050405020304" pitchFamily="18" charset="0"/>
                <a:cs typeface="Times New Roman" panose="02020603050405020304" pitchFamily="18" charset="0"/>
              </a:rPr>
              <a:t>WebShop</a:t>
            </a:r>
            <a:r>
              <a:rPr lang="en-US" altLang="zh-CN" sz="1200" b="1"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for online shopping and </a:t>
            </a:r>
            <a:r>
              <a:rPr lang="fr-FR" altLang="zh-CN" sz="1200" b="1" dirty="0">
                <a:latin typeface="Times New Roman" panose="02020603050405020304" pitchFamily="18" charset="0"/>
                <a:cs typeface="Times New Roman" panose="02020603050405020304" pitchFamily="18" charset="0"/>
              </a:rPr>
              <a:t>TextCraft</a:t>
            </a:r>
            <a:r>
              <a:rPr lang="fr-FR" altLang="zh-CN" sz="1200" dirty="0">
                <a:latin typeface="Times New Roman" panose="02020603050405020304" pitchFamily="18" charset="0"/>
                <a:cs typeface="Times New Roman" panose="02020603050405020304" pitchFamily="18" charset="0"/>
              </a:rPr>
              <a:t> for text games. </a:t>
            </a:r>
          </a:p>
          <a:p>
            <a:endParaRPr lang="fr-FR" altLang="zh-CN" sz="1200" dirty="0">
              <a:latin typeface="Times New Roman" panose="02020603050405020304" pitchFamily="18" charset="0"/>
              <a:cs typeface="Times New Roman" panose="02020603050405020304" pitchFamily="18" charset="0"/>
            </a:endParaRPr>
          </a:p>
          <a:p>
            <a:r>
              <a:rPr lang="en-US" altLang="zh-CN" sz="1200" b="0" i="0" kern="1200" dirty="0" err="1">
                <a:solidFill>
                  <a:schemeClr val="tx1"/>
                </a:solidFill>
                <a:effectLst/>
                <a:latin typeface="+mn-lt"/>
                <a:ea typeface="+mn-ea"/>
                <a:cs typeface="+mn-cs"/>
              </a:rPr>
              <a:t>ALFWorld</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TexCraft</a:t>
            </a:r>
            <a:r>
              <a:rPr lang="en-US" altLang="zh-CN" sz="1200" b="0" i="0" kern="1200" dirty="0">
                <a:solidFill>
                  <a:schemeClr val="tx1"/>
                </a:solidFill>
                <a:effectLst/>
                <a:latin typeface="+mn-lt"/>
                <a:ea typeface="+mn-ea"/>
                <a:cs typeface="+mn-cs"/>
              </a:rPr>
              <a:t> provide binary rewards to indicate task success while </a:t>
            </a:r>
            <a:r>
              <a:rPr lang="en-US" altLang="zh-CN" sz="1200" b="0" i="0" kern="1200" dirty="0" err="1">
                <a:solidFill>
                  <a:schemeClr val="tx1"/>
                </a:solidFill>
                <a:effectLst/>
                <a:latin typeface="+mn-lt"/>
                <a:ea typeface="+mn-ea"/>
                <a:cs typeface="+mn-cs"/>
              </a:rPr>
              <a:t>WebShop</a:t>
            </a:r>
            <a:r>
              <a:rPr lang="en-US" altLang="zh-CN" sz="1200" b="0" i="0" kern="1200" dirty="0">
                <a:solidFill>
                  <a:schemeClr val="tx1"/>
                </a:solidFill>
                <a:effectLst/>
                <a:latin typeface="+mn-lt"/>
                <a:ea typeface="+mn-ea"/>
                <a:cs typeface="+mn-cs"/>
              </a:rPr>
              <a:t> provides dense rewards from 0 to 1 to measure the task completion level. Thus, for all datasets, we choose the average reward as evaluation metric.</a:t>
            </a:r>
            <a:r>
              <a:rPr lang="en-US" altLang="zh-CN" dirty="0"/>
              <a:t> </a:t>
            </a:r>
          </a:p>
          <a:p>
            <a:br>
              <a:rPr lang="en-US" altLang="zh-CN" dirty="0"/>
            </a:br>
            <a:r>
              <a:rPr lang="en-US" altLang="zh-CN" sz="1200" b="0" i="0" kern="1200" dirty="0">
                <a:solidFill>
                  <a:schemeClr val="tx1"/>
                </a:solidFill>
                <a:effectLst/>
                <a:latin typeface="+mn-lt"/>
                <a:ea typeface="+mn-ea"/>
                <a:cs typeface="+mn-cs"/>
              </a:rPr>
              <a:t>We compare PGPO with naive SFT and other two leading agent learning methods</a:t>
            </a:r>
            <a:r>
              <a:rPr lang="en-US" altLang="zh-CN" dirty="0"/>
              <a:t> ETO and IPR. </a:t>
            </a:r>
          </a:p>
          <a:p>
            <a:endParaRPr lang="en-US" altLang="zh-CN" dirty="0"/>
          </a:p>
          <a:p>
            <a:r>
              <a:rPr lang="fr-FR" altLang="zh-CN" sz="1200" b="0" i="0" kern="1200" dirty="0">
                <a:solidFill>
                  <a:schemeClr val="tx1"/>
                </a:solidFill>
                <a:effectLst/>
                <a:latin typeface="+mn-lt"/>
                <a:ea typeface="+mn-ea"/>
                <a:cs typeface="+mn-cs"/>
              </a:rPr>
              <a:t>For fair comparison, we also select Llama-2-7B/13B, Llama-3-8B and Mistral-7B-v0.1 as backbone models and use the same training data. </a:t>
            </a:r>
          </a:p>
          <a:p>
            <a:endParaRPr lang="fr-FR" altLang="zh-CN" sz="1200" b="0" i="0" kern="1200" dirty="0">
              <a:solidFill>
                <a:schemeClr val="tx1"/>
              </a:solidFill>
              <a:effectLst/>
              <a:latin typeface="+mn-lt"/>
              <a:ea typeface="+mn-ea"/>
              <a:cs typeface="+mn-cs"/>
            </a:endParaRPr>
          </a:p>
          <a:p>
            <a:r>
              <a:rPr lang="fr-FR" altLang="zh-CN" sz="1200" b="0" i="0" kern="1200" dirty="0">
                <a:solidFill>
                  <a:schemeClr val="tx1"/>
                </a:solidFill>
                <a:effectLst/>
                <a:latin typeface="+mn-lt"/>
                <a:ea typeface="+mn-ea"/>
                <a:cs typeface="+mn-cs"/>
              </a:rPr>
              <a:t>Additionally, we include two strong closed-source LLMs: GPT-3.5-Turbo and GPT-4, utilizing two prompt-based methods ReAct and ADaPT for comparison.</a:t>
            </a:r>
            <a:r>
              <a:rPr lang="fr-FR" altLang="zh-CN" dirty="0"/>
              <a:t>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8</a:t>
            </a:fld>
            <a:endParaRPr lang="zh-CN" altLang="en-US"/>
          </a:p>
        </p:txBody>
      </p:sp>
    </p:spTree>
    <p:extLst>
      <p:ext uri="{BB962C8B-B14F-4D97-AF65-F5344CB8AC3E}">
        <p14:creationId xmlns:p14="http://schemas.microsoft.com/office/powerpoint/2010/main" val="149683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6B0B0-983C-3BFF-9D0B-269423E839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EAFC9D-EAF2-6978-8286-7736F88583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82DF61-62E0-2886-C9A0-9EFCEF163C2C}"/>
              </a:ext>
            </a:extLst>
          </p:cNvPr>
          <p:cNvSpPr>
            <a:spLocks noGrp="1"/>
          </p:cNvSpPr>
          <p:nvPr>
            <p:ph type="body" idx="1"/>
          </p:nvPr>
        </p:nvSpPr>
        <p:spPr/>
        <p:txBody>
          <a:bodyPr/>
          <a:lstStyle/>
          <a:p>
            <a:r>
              <a:rPr lang="en-US" altLang="zh-CN" dirty="0"/>
              <a:t>Overall, </a:t>
            </a:r>
            <a:r>
              <a:rPr lang="en-US" altLang="zh-CN" sz="1800" b="1" i="0" dirty="0">
                <a:latin typeface="Times New Roman" panose="02020603050405020304" pitchFamily="18" charset="0"/>
                <a:cs typeface="Times New Roman" panose="02020603050405020304" pitchFamily="18" charset="0"/>
              </a:rPr>
              <a:t>PGPO significantly increases the average reward across all the datasets</a:t>
            </a:r>
            <a:r>
              <a:rPr lang="en-US" altLang="zh-CN" sz="1800" b="1" i="0" dirty="0">
                <a:solidFill>
                  <a:srgbClr val="000000"/>
                </a:solidFill>
                <a:effectLst/>
                <a:latin typeface="NimbusRomNo9L-Medi"/>
              </a:rPr>
              <a:t>.</a:t>
            </a:r>
            <a:r>
              <a:rPr lang="en-US" altLang="zh-CN" sz="2800" i="0" dirty="0"/>
              <a:t> </a:t>
            </a:r>
            <a:r>
              <a:rPr lang="en-US" altLang="zh-CN" sz="1200" i="0" dirty="0">
                <a:latin typeface="Times New Roman" panose="02020603050405020304" pitchFamily="18" charset="0"/>
                <a:cs typeface="Times New Roman" panose="02020603050405020304" pitchFamily="18" charset="0"/>
              </a:rPr>
              <a:t>Specifically, PGPO with Llama-2-7B surpasses the state-of-the-art method IPR by an improvement of 7.2% on average reward. </a:t>
            </a:r>
            <a:br>
              <a:rPr lang="en-US" altLang="zh-CN" dirty="0"/>
            </a:br>
            <a:r>
              <a:rPr lang="en-US" altLang="zh-CN" sz="1800" b="0" i="0" dirty="0">
                <a:solidFill>
                  <a:srgbClr val="000000"/>
                </a:solidFill>
                <a:effectLst/>
                <a:latin typeface="NimbusRomNo9L-Regu"/>
              </a:rPr>
              <a:t>Moreover, via our </a:t>
            </a:r>
            <a:r>
              <a:rPr lang="en-US" altLang="zh-CN" sz="1800" i="0" dirty="0">
                <a:latin typeface="Times New Roman" panose="02020603050405020304" pitchFamily="18" charset="0"/>
                <a:cs typeface="Times New Roman" panose="02020603050405020304" pitchFamily="18" charset="0"/>
              </a:rPr>
              <a:t>PGPO</a:t>
            </a:r>
            <a:r>
              <a:rPr lang="en-US" altLang="zh-CN" sz="1800" i="1" dirty="0">
                <a:latin typeface="Times New Roman" panose="02020603050405020304" pitchFamily="18" charset="0"/>
                <a:cs typeface="Times New Roman" panose="02020603050405020304" pitchFamily="18" charset="0"/>
              </a:rPr>
              <a:t>, </a:t>
            </a:r>
            <a:r>
              <a:rPr lang="en-US" altLang="zh-CN" sz="1200" b="0" i="0" kern="1200" dirty="0">
                <a:solidFill>
                  <a:schemeClr val="tx1"/>
                </a:solidFill>
                <a:effectLst/>
                <a:latin typeface="+mn-lt"/>
                <a:ea typeface="+mn-ea"/>
                <a:cs typeface="+mn-cs"/>
              </a:rPr>
              <a:t>smaller open-source model-based agents can rival or exceed the agent capabilities of strong closed-source models</a:t>
            </a:r>
            <a:r>
              <a:rPr lang="en-US" altLang="zh-CN" sz="1800" i="0" dirty="0"/>
              <a:t>, </a:t>
            </a:r>
            <a:r>
              <a:rPr lang="en-US" altLang="zh-CN" sz="1800" i="0" dirty="0">
                <a:latin typeface="Times New Roman" panose="02020603050405020304" pitchFamily="18" charset="0"/>
                <a:cs typeface="Times New Roman" panose="02020603050405020304" pitchFamily="18" charset="0"/>
              </a:rPr>
              <a:t>alleviating the need for few-shot context.</a:t>
            </a:r>
            <a:endParaRPr lang="zh-CN" altLang="en-US" i="0" dirty="0"/>
          </a:p>
        </p:txBody>
      </p:sp>
      <p:sp>
        <p:nvSpPr>
          <p:cNvPr id="4" name="灯片编号占位符 3">
            <a:extLst>
              <a:ext uri="{FF2B5EF4-FFF2-40B4-BE49-F238E27FC236}">
                <a16:creationId xmlns:a16="http://schemas.microsoft.com/office/drawing/2014/main" id="{D5D7C979-D3F7-38F4-94F7-A81F8317F281}"/>
              </a:ext>
            </a:extLst>
          </p:cNvPr>
          <p:cNvSpPr>
            <a:spLocks noGrp="1"/>
          </p:cNvSpPr>
          <p:nvPr>
            <p:ph type="sldNum" sz="quarter" idx="5"/>
          </p:nvPr>
        </p:nvSpPr>
        <p:spPr/>
        <p:txBody>
          <a:bodyPr/>
          <a:lstStyle/>
          <a:p>
            <a:fld id="{8F886D82-40B8-4175-AE33-CCD3B53A526C}" type="slidenum">
              <a:rPr lang="zh-CN" altLang="en-US" smtClean="0"/>
              <a:t>9</a:t>
            </a:fld>
            <a:endParaRPr lang="zh-CN" altLang="en-US"/>
          </a:p>
        </p:txBody>
      </p:sp>
    </p:spTree>
    <p:extLst>
      <p:ext uri="{BB962C8B-B14F-4D97-AF65-F5344CB8AC3E}">
        <p14:creationId xmlns:p14="http://schemas.microsoft.com/office/powerpoint/2010/main" val="246992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D8F6F-08AB-422E-BF07-88B099000CA3}"/>
              </a:ext>
            </a:extLst>
          </p:cNvPr>
          <p:cNvSpPr>
            <a:spLocks noGrp="1"/>
          </p:cNvSpPr>
          <p:nvPr>
            <p:ph type="ctrTitle"/>
          </p:nvPr>
        </p:nvSpPr>
        <p:spPr>
          <a:xfrm>
            <a:off x="495300" y="1122363"/>
            <a:ext cx="11201400" cy="2387600"/>
          </a:xfrm>
        </p:spPr>
        <p:txBody>
          <a:bodyPr anchor="ctr"/>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B68DE6F-6712-4B07-97EE-B9935CF4B6E7}"/>
              </a:ext>
            </a:extLst>
          </p:cNvPr>
          <p:cNvSpPr>
            <a:spLocks noGrp="1"/>
          </p:cNvSpPr>
          <p:nvPr>
            <p:ph type="subTitle" idx="1"/>
          </p:nvPr>
        </p:nvSpPr>
        <p:spPr>
          <a:xfrm>
            <a:off x="482600" y="3602038"/>
            <a:ext cx="112141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2831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A7FF2-BE51-489D-AA15-0DD2A6AA8A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6AF0AD-2601-4F52-BC4F-A9D4D9D41A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灯片编号占位符 5">
            <a:extLst>
              <a:ext uri="{FF2B5EF4-FFF2-40B4-BE49-F238E27FC236}">
                <a16:creationId xmlns:a16="http://schemas.microsoft.com/office/drawing/2014/main" id="{5A9749F1-FE75-45FB-95A9-1B839DBA4611}"/>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52047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0259C-CF72-49AD-8FAD-12AB6C7FF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79AC4F-B399-41E7-8954-866E1E09B1F4}"/>
              </a:ext>
            </a:extLst>
          </p:cNvPr>
          <p:cNvSpPr>
            <a:spLocks noGrp="1"/>
          </p:cNvSpPr>
          <p:nvPr>
            <p:ph sz="half" idx="1"/>
          </p:nvPr>
        </p:nvSpPr>
        <p:spPr>
          <a:xfrm>
            <a:off x="838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6E20B4-2A29-48CF-9837-10F7757FB6C7}"/>
              </a:ext>
            </a:extLst>
          </p:cNvPr>
          <p:cNvSpPr>
            <a:spLocks noGrp="1"/>
          </p:cNvSpPr>
          <p:nvPr>
            <p:ph sz="half" idx="2"/>
          </p:nvPr>
        </p:nvSpPr>
        <p:spPr>
          <a:xfrm>
            <a:off x="6172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AD3033B-76E7-4F25-BE95-E084E5162D5A}"/>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77984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C42F6-7BC7-4B9F-8BBD-23FE1B41C7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904565-16B3-4AD3-A820-2CF381E55182}"/>
              </a:ext>
            </a:extLst>
          </p:cNvPr>
          <p:cNvSpPr>
            <a:spLocks noGrp="1"/>
          </p:cNvSpPr>
          <p:nvPr>
            <p:ph type="dt" sz="half" idx="10"/>
          </p:nvPr>
        </p:nvSpPr>
        <p:spPr>
          <a:xfrm>
            <a:off x="838200" y="6356350"/>
            <a:ext cx="2743200" cy="365125"/>
          </a:xfrm>
          <a:prstGeom prst="rect">
            <a:avLst/>
          </a:prstGeom>
        </p:spPr>
        <p:txBody>
          <a:bodyPr/>
          <a:lstStyle/>
          <a:p>
            <a:fld id="{73B6875E-AEA4-42E3-A6DA-2440C2C8329E}" type="datetime1">
              <a:rPr lang="zh-CN" altLang="en-US" smtClean="0"/>
              <a:t>2025/6/21</a:t>
            </a:fld>
            <a:endParaRPr lang="zh-CN" altLang="en-US"/>
          </a:p>
        </p:txBody>
      </p:sp>
      <p:sp>
        <p:nvSpPr>
          <p:cNvPr id="4" name="页脚占位符 3">
            <a:extLst>
              <a:ext uri="{FF2B5EF4-FFF2-40B4-BE49-F238E27FC236}">
                <a16:creationId xmlns:a16="http://schemas.microsoft.com/office/drawing/2014/main" id="{EF59F35C-A224-4CAC-B5E9-C90ECF49846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1F5DC01-F74D-4510-A748-035E31EE6368}"/>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44629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FA9B5E-1179-424A-9D9B-043584A45B1F}"/>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4011320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5496D6-6340-4D75-9F6E-2AC17D25826D}"/>
              </a:ext>
            </a:extLst>
          </p:cNvPr>
          <p:cNvSpPr>
            <a:spLocks noGrp="1"/>
          </p:cNvSpPr>
          <p:nvPr>
            <p:ph type="title"/>
          </p:nvPr>
        </p:nvSpPr>
        <p:spPr>
          <a:xfrm>
            <a:off x="482600" y="136525"/>
            <a:ext cx="11214100" cy="615159"/>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804680-DAF3-4C26-8CDB-11093A408EB4}"/>
              </a:ext>
            </a:extLst>
          </p:cNvPr>
          <p:cNvSpPr>
            <a:spLocks noGrp="1"/>
          </p:cNvSpPr>
          <p:nvPr>
            <p:ph type="body" idx="1"/>
          </p:nvPr>
        </p:nvSpPr>
        <p:spPr>
          <a:xfrm>
            <a:off x="482600" y="868182"/>
            <a:ext cx="11214100" cy="551118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矩形 6">
            <a:extLst>
              <a:ext uri="{FF2B5EF4-FFF2-40B4-BE49-F238E27FC236}">
                <a16:creationId xmlns:a16="http://schemas.microsoft.com/office/drawing/2014/main" id="{9B4D84BF-2AF5-4184-BA51-DAE90778BA19}"/>
              </a:ext>
            </a:extLst>
          </p:cNvPr>
          <p:cNvSpPr/>
          <p:nvPr userDrawn="1"/>
        </p:nvSpPr>
        <p:spPr>
          <a:xfrm>
            <a:off x="0" y="6570000"/>
            <a:ext cx="12192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8" name="Group 4">
            <a:extLst>
              <a:ext uri="{FF2B5EF4-FFF2-40B4-BE49-F238E27FC236}">
                <a16:creationId xmlns:a16="http://schemas.microsoft.com/office/drawing/2014/main" id="{B61E0390-630C-4AF6-B2A1-6CE666C986D8}"/>
              </a:ext>
            </a:extLst>
          </p:cNvPr>
          <p:cNvGrpSpPr>
            <a:grpSpLocks noChangeAspect="1"/>
          </p:cNvGrpSpPr>
          <p:nvPr userDrawn="1"/>
        </p:nvGrpSpPr>
        <p:grpSpPr bwMode="auto">
          <a:xfrm>
            <a:off x="9939005" y="397033"/>
            <a:ext cx="2252995" cy="356370"/>
            <a:chOff x="768" y="1292"/>
            <a:chExt cx="5241" cy="829"/>
          </a:xfrm>
          <a:solidFill>
            <a:schemeClr val="accent1"/>
          </a:solidFill>
        </p:grpSpPr>
        <p:sp>
          <p:nvSpPr>
            <p:cNvPr id="9" name="Freeform 5">
              <a:extLst>
                <a:ext uri="{FF2B5EF4-FFF2-40B4-BE49-F238E27FC236}">
                  <a16:creationId xmlns:a16="http://schemas.microsoft.com/office/drawing/2014/main" id="{75B8AD57-3ED2-4C7E-9BB6-F795E9E53466}"/>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0" name="Freeform 6">
              <a:extLst>
                <a:ext uri="{FF2B5EF4-FFF2-40B4-BE49-F238E27FC236}">
                  <a16:creationId xmlns:a16="http://schemas.microsoft.com/office/drawing/2014/main" id="{4798BBCA-0550-45C6-83EF-598917E1EC5D}"/>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1" name="Freeform 7">
              <a:extLst>
                <a:ext uri="{FF2B5EF4-FFF2-40B4-BE49-F238E27FC236}">
                  <a16:creationId xmlns:a16="http://schemas.microsoft.com/office/drawing/2014/main" id="{73F4C893-2E4D-4A9C-86FD-B9EDA4C97EEC}"/>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2" name="Freeform 8">
              <a:extLst>
                <a:ext uri="{FF2B5EF4-FFF2-40B4-BE49-F238E27FC236}">
                  <a16:creationId xmlns:a16="http://schemas.microsoft.com/office/drawing/2014/main" id="{8F8F84A4-4AD1-4390-B825-8EC49D559BFA}"/>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3" name="Freeform 9">
              <a:extLst>
                <a:ext uri="{FF2B5EF4-FFF2-40B4-BE49-F238E27FC236}">
                  <a16:creationId xmlns:a16="http://schemas.microsoft.com/office/drawing/2014/main" id="{45DFD183-1292-41BB-9BDC-ECBBD4B8D4DC}"/>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4" name="Freeform 10">
              <a:extLst>
                <a:ext uri="{FF2B5EF4-FFF2-40B4-BE49-F238E27FC236}">
                  <a16:creationId xmlns:a16="http://schemas.microsoft.com/office/drawing/2014/main" id="{A09C3DEC-F3BB-4AF0-B11E-6BBC533AB390}"/>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dirty="0"/>
            </a:p>
          </p:txBody>
        </p:sp>
        <p:sp>
          <p:nvSpPr>
            <p:cNvPr id="15" name="Freeform 11">
              <a:extLst>
                <a:ext uri="{FF2B5EF4-FFF2-40B4-BE49-F238E27FC236}">
                  <a16:creationId xmlns:a16="http://schemas.microsoft.com/office/drawing/2014/main" id="{B1C666E8-3466-463B-9D25-1D3FCF01B77B}"/>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6" name="Freeform 12">
              <a:extLst>
                <a:ext uri="{FF2B5EF4-FFF2-40B4-BE49-F238E27FC236}">
                  <a16:creationId xmlns:a16="http://schemas.microsoft.com/office/drawing/2014/main" id="{3412CCBF-2E1F-484A-940E-661EEB08D07A}"/>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7" name="Freeform 13">
              <a:extLst>
                <a:ext uri="{FF2B5EF4-FFF2-40B4-BE49-F238E27FC236}">
                  <a16:creationId xmlns:a16="http://schemas.microsoft.com/office/drawing/2014/main" id="{CE8933D4-46F7-4EEA-AD4A-772D621DA43C}"/>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8" name="Freeform 14">
              <a:extLst>
                <a:ext uri="{FF2B5EF4-FFF2-40B4-BE49-F238E27FC236}">
                  <a16:creationId xmlns:a16="http://schemas.microsoft.com/office/drawing/2014/main" id="{F0392651-136F-460B-8757-9712E2A1AE9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grpSp>
      <p:cxnSp>
        <p:nvCxnSpPr>
          <p:cNvPr id="19" name="直接连接符 18">
            <a:extLst>
              <a:ext uri="{FF2B5EF4-FFF2-40B4-BE49-F238E27FC236}">
                <a16:creationId xmlns:a16="http://schemas.microsoft.com/office/drawing/2014/main" id="{B796342C-43B6-4877-9B27-1BDD985BE305}"/>
              </a:ext>
            </a:extLst>
          </p:cNvPr>
          <p:cNvCxnSpPr>
            <a:cxnSpLocks/>
            <a:stCxn id="11" idx="36"/>
          </p:cNvCxnSpPr>
          <p:nvPr userDrawn="1"/>
        </p:nvCxnSpPr>
        <p:spPr>
          <a:xfrm flipH="1" flipV="1">
            <a:off x="3" y="751684"/>
            <a:ext cx="10144994" cy="9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5CA955CB-EC17-48B8-A220-C747B5928C86}"/>
              </a:ext>
            </a:extLst>
          </p:cNvPr>
          <p:cNvSpPr>
            <a:spLocks noGrp="1"/>
          </p:cNvSpPr>
          <p:nvPr>
            <p:ph type="sldNum" sz="quarter" idx="4"/>
          </p:nvPr>
        </p:nvSpPr>
        <p:spPr>
          <a:xfrm>
            <a:off x="9375147" y="6578600"/>
            <a:ext cx="2743200" cy="279400"/>
          </a:xfrm>
          <a:prstGeom prst="rect">
            <a:avLst/>
          </a:prstGeom>
        </p:spPr>
        <p:txBody>
          <a:bodyPr vert="horz" lIns="91440" tIns="45720" rIns="91440" bIns="45720" rtlCol="0" anchor="ctr"/>
          <a:lstStyle>
            <a:lvl1pPr algn="r">
              <a:defRPr sz="1800" b="1">
                <a:solidFill>
                  <a:schemeClr val="bg1"/>
                </a:solidFill>
              </a:defRPr>
            </a:lvl1pPr>
          </a:lstStyle>
          <a:p>
            <a:fld id="{3ACD1EC8-6F57-41A7-99F1-FEDB2874BA2B}" type="slidenum">
              <a:rPr lang="zh-CN" altLang="en-US" smtClean="0"/>
              <a:pPr/>
              <a:t>‹#›</a:t>
            </a:fld>
            <a:endParaRPr lang="zh-CN" altLang="en-US"/>
          </a:p>
        </p:txBody>
      </p:sp>
    </p:spTree>
    <p:extLst>
      <p:ext uri="{BB962C8B-B14F-4D97-AF65-F5344CB8AC3E}">
        <p14:creationId xmlns:p14="http://schemas.microsoft.com/office/powerpoint/2010/main" val="896904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472" userDrawn="1">
          <p15:clr>
            <a:srgbClr val="F26B43"/>
          </p15:clr>
        </p15:guide>
        <p15:guide id="4" orient="horz" pos="414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7C203E5F-10CC-4C39-9C3B-08322486F55C}"/>
              </a:ext>
            </a:extLst>
          </p:cNvPr>
          <p:cNvPicPr>
            <a:picLocks noChangeAspect="1"/>
          </p:cNvPicPr>
          <p:nvPr/>
        </p:nvPicPr>
        <p:blipFill rotWithShape="1">
          <a:blip r:embed="rId3" cstate="print">
            <a:alphaModFix amt="20000"/>
            <a:graysc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rcRect b="21958"/>
          <a:stretch/>
        </p:blipFill>
        <p:spPr>
          <a:xfrm>
            <a:off x="0" y="3260891"/>
            <a:ext cx="12282150" cy="4114800"/>
          </a:xfrm>
          <a:prstGeom prst="rect">
            <a:avLst/>
          </a:prstGeom>
        </p:spPr>
      </p:pic>
      <p:sp>
        <p:nvSpPr>
          <p:cNvPr id="6" name="矩形 5">
            <a:extLst>
              <a:ext uri="{FF2B5EF4-FFF2-40B4-BE49-F238E27FC236}">
                <a16:creationId xmlns:a16="http://schemas.microsoft.com/office/drawing/2014/main" id="{0F5F7A16-4E2B-4F11-A46F-2F0ADA0A8C50}"/>
              </a:ext>
            </a:extLst>
          </p:cNvPr>
          <p:cNvSpPr/>
          <p:nvPr/>
        </p:nvSpPr>
        <p:spPr>
          <a:xfrm>
            <a:off x="-635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Group 4">
            <a:extLst>
              <a:ext uri="{FF2B5EF4-FFF2-40B4-BE49-F238E27FC236}">
                <a16:creationId xmlns:a16="http://schemas.microsoft.com/office/drawing/2014/main" id="{4314C7FB-2670-4060-B623-A52586BEB42F}"/>
              </a:ext>
            </a:extLst>
          </p:cNvPr>
          <p:cNvGrpSpPr>
            <a:grpSpLocks noChangeAspect="1"/>
          </p:cNvGrpSpPr>
          <p:nvPr/>
        </p:nvGrpSpPr>
        <p:grpSpPr bwMode="auto">
          <a:xfrm>
            <a:off x="9345597" y="223705"/>
            <a:ext cx="2846403" cy="450233"/>
            <a:chOff x="768" y="1292"/>
            <a:chExt cx="5241" cy="829"/>
          </a:xfrm>
          <a:solidFill>
            <a:schemeClr val="accent1"/>
          </a:solidFill>
        </p:grpSpPr>
        <p:sp>
          <p:nvSpPr>
            <p:cNvPr id="8" name="Freeform 5">
              <a:extLst>
                <a:ext uri="{FF2B5EF4-FFF2-40B4-BE49-F238E27FC236}">
                  <a16:creationId xmlns:a16="http://schemas.microsoft.com/office/drawing/2014/main" id="{28988226-D010-41FE-980E-62BDF13DB461}"/>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C09FBEAC-F7D9-4313-B1E3-E394B0EFDFE7}"/>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A8649ADC-3B6E-4715-998C-4ED7DC8E845F}"/>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632EAE99-8B0C-4B27-A756-70325DB91FF6}"/>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774B828-5E1C-4B26-AA1C-8D1C7AB21C4D}"/>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6AF0BF6-8DEB-4F6A-9ADA-C0CB9C8D5056}"/>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4" name="Freeform 11">
              <a:extLst>
                <a:ext uri="{FF2B5EF4-FFF2-40B4-BE49-F238E27FC236}">
                  <a16:creationId xmlns:a16="http://schemas.microsoft.com/office/drawing/2014/main" id="{2B21E5AE-396B-40AF-9CF4-4FAA02765169}"/>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C456ECE-DD6A-4619-93C4-2C06F1931332}"/>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517ABCCD-5B62-4773-BF0B-4B08A72ED8BA}"/>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07EA4914-AC74-4EB8-9118-98D991690FD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8" name="直接连接符 17">
            <a:extLst>
              <a:ext uri="{FF2B5EF4-FFF2-40B4-BE49-F238E27FC236}">
                <a16:creationId xmlns:a16="http://schemas.microsoft.com/office/drawing/2014/main" id="{C4FDD588-6689-4C92-A238-94D5AB9E6310}"/>
              </a:ext>
            </a:extLst>
          </p:cNvPr>
          <p:cNvCxnSpPr>
            <a:cxnSpLocks/>
            <a:stCxn id="10" idx="36"/>
          </p:cNvCxnSpPr>
          <p:nvPr/>
        </p:nvCxnSpPr>
        <p:spPr>
          <a:xfrm flipH="1" flipV="1">
            <a:off x="6" y="672215"/>
            <a:ext cx="9605838" cy="786"/>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a:extLst>
              <a:ext uri="{FF2B5EF4-FFF2-40B4-BE49-F238E27FC236}">
                <a16:creationId xmlns:a16="http://schemas.microsoft.com/office/drawing/2014/main" id="{3D26FA95-DC57-4F76-B973-3EAC95F1D93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7" name="文本框 26">
            <a:extLst>
              <a:ext uri="{FF2B5EF4-FFF2-40B4-BE49-F238E27FC236}">
                <a16:creationId xmlns:a16="http://schemas.microsoft.com/office/drawing/2014/main" id="{37242BEB-8AB5-E632-F71B-E2FF9FBB4610}"/>
              </a:ext>
            </a:extLst>
          </p:cNvPr>
          <p:cNvSpPr txBox="1"/>
          <p:nvPr/>
        </p:nvSpPr>
        <p:spPr>
          <a:xfrm>
            <a:off x="7361583" y="6359445"/>
            <a:ext cx="4830417" cy="369332"/>
          </a:xfrm>
          <a:prstGeom prst="rect">
            <a:avLst/>
          </a:prstGeom>
          <a:noFill/>
        </p:spPr>
        <p:txBody>
          <a:bodyPr wrap="square">
            <a:spAutoFit/>
          </a:bodyPr>
          <a:lstStyle/>
          <a:p>
            <a:pPr algn="r"/>
            <a:r>
              <a:rPr lang="en-US" altLang="zh-CN" dirty="0">
                <a:solidFill>
                  <a:schemeClr val="bg1"/>
                </a:solidFill>
                <a:latin typeface="Times New Roman" panose="02020603050405020304" pitchFamily="18" charset="0"/>
                <a:cs typeface="Times New Roman" panose="02020603050405020304" pitchFamily="18" charset="0"/>
              </a:rPr>
              <a:t>https://arxiv.org/pdf/2506.01475</a:t>
            </a:r>
            <a:endParaRPr lang="fr-FR" altLang="zh-CN"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1B30136-77D6-D3BA-5198-6550EB8A0139}"/>
                  </a:ext>
                </a:extLst>
              </p:cNvPr>
              <p:cNvSpPr txBox="1"/>
              <p:nvPr/>
            </p:nvSpPr>
            <p:spPr>
              <a:xfrm>
                <a:off x="939755" y="1327289"/>
                <a:ext cx="10210030" cy="4447371"/>
              </a:xfrm>
              <a:prstGeom prst="rect">
                <a:avLst/>
              </a:prstGeom>
              <a:noFill/>
            </p:spPr>
            <p:txBody>
              <a:bodyPr wrap="square">
                <a:spAutoFit/>
              </a:bodyPr>
              <a:lstStyle/>
              <a:p>
                <a:pPr algn="ctr">
                  <a:spcAft>
                    <a:spcPts val="2400"/>
                  </a:spcAft>
                </a:pPr>
                <a:r>
                  <a:rPr lang="en-US" altLang="zh-CN" sz="3200" b="1" dirty="0">
                    <a:latin typeface="Times New Roman" panose="02020603050405020304" pitchFamily="18" charset="0"/>
                    <a:cs typeface="Times New Roman" panose="02020603050405020304" pitchFamily="18" charset="0"/>
                  </a:rPr>
                  <a:t>PGPO</a:t>
                </a: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 Enhancing Agent Reasoning via Pseudocode-style Planning Guided Preference Optimization </a:t>
                </a:r>
                <a:endParaRPr lang="en-US" altLang="zh-CN" sz="3200" b="1" dirty="0">
                  <a:latin typeface="Times New Roman" panose="02020603050405020304" pitchFamily="18" charset="0"/>
                  <a:cs typeface="Times New Roman" panose="02020603050405020304" pitchFamily="18" charset="0"/>
                </a:endParaRPr>
              </a:p>
              <a:p>
                <a:pPr algn="ctr">
                  <a:spcAft>
                    <a:spcPts val="600"/>
                  </a:spcAft>
                </a:pP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fr-FR" altLang="zh-CN" sz="2300" dirty="0">
                            <a:latin typeface="Cambria Math" panose="02040503050406030204" pitchFamily="18" charset="0"/>
                            <a:ea typeface="宋体" panose="02010600030101010101" pitchFamily="2" charset="-122"/>
                            <a:cs typeface="Times New Roman" panose="02020603050405020304" pitchFamily="18" charset="0"/>
                          </a:rPr>
                          <m:t>Zouying</m:t>
                        </m:r>
                        <m:r>
                          <a:rPr lang="en-US" altLang="zh-CN" sz="2300" dirty="0">
                            <a:latin typeface="Cambria Math" panose="02040503050406030204" pitchFamily="18" charset="0"/>
                            <a:ea typeface="宋体" panose="02010600030101010101" pitchFamily="2" charset="-122"/>
                            <a:cs typeface="Times New Roman" panose="02020603050405020304" pitchFamily="18" charset="0"/>
                          </a:rPr>
                          <m:t> </m:t>
                        </m:r>
                        <m:r>
                          <m:rPr>
                            <m:sty m:val="p"/>
                          </m:rPr>
                          <a:rPr lang="fr-FR" altLang="zh-CN" sz="2300" dirty="0">
                            <a:latin typeface="Cambria Math" panose="02040503050406030204" pitchFamily="18" charset="0"/>
                            <a:ea typeface="宋体" panose="02010600030101010101" pitchFamily="2" charset="-122"/>
                            <a:cs typeface="Times New Roman" panose="02020603050405020304" pitchFamily="18" charset="0"/>
                          </a:rPr>
                          <m:t>Cao</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1,3</m:t>
                        </m:r>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 4</m:t>
                        </m:r>
                      </m:sup>
                    </m:sSup>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sz="23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Runze</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Wang</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sz="2300"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fr-FR" altLang="zh-CN" sz="2300" dirty="0">
                            <a:latin typeface="Cambria Math" panose="02040503050406030204" pitchFamily="18" charset="0"/>
                            <a:ea typeface="宋体" panose="02010600030101010101" pitchFamily="2" charset="-122"/>
                            <a:cs typeface="Times New Roman" panose="02020603050405020304" pitchFamily="18" charset="0"/>
                          </a:rPr>
                          <m:t>Yifei</m:t>
                        </m:r>
                        <m:r>
                          <a:rPr lang="fr-FR" altLang="zh-CN" sz="2300" dirty="0">
                            <a:latin typeface="Cambria Math" panose="02040503050406030204" pitchFamily="18" charset="0"/>
                            <a:ea typeface="宋体" panose="02010600030101010101" pitchFamily="2" charset="-122"/>
                            <a:cs typeface="Times New Roman" panose="02020603050405020304" pitchFamily="18" charset="0"/>
                          </a:rPr>
                          <m:t> </m:t>
                        </m:r>
                        <m:r>
                          <m:rPr>
                            <m:sty m:val="p"/>
                          </m:rPr>
                          <a:rPr lang="fr-FR" altLang="zh-CN" sz="2300" dirty="0">
                            <a:latin typeface="Cambria Math" panose="02040503050406030204" pitchFamily="18" charset="0"/>
                            <a:ea typeface="宋体" panose="02010600030101010101" pitchFamily="2" charset="-122"/>
                            <a:cs typeface="Times New Roman" panose="02020603050405020304" pitchFamily="18" charset="0"/>
                          </a:rPr>
                          <m:t>Yang</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1,3,4</m:t>
                        </m:r>
                      </m:sup>
                    </m:sSup>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sz="2300"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Xinbei</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Ma</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1,3,4</m:t>
                        </m:r>
                      </m:sup>
                    </m:sSup>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sz="2300" dirty="0">
                    <a:latin typeface="Cambria Math" panose="02040503050406030204" pitchFamily="18" charset="0"/>
                    <a:ea typeface="宋体" panose="02010600030101010101" pitchFamily="2" charset="-122"/>
                    <a:cs typeface="Times New Roman" panose="02020603050405020304" pitchFamily="18" charset="0"/>
                  </a:rPr>
                  <a:t> </a:t>
                </a:r>
                <a:endParaRPr lang="en-US" altLang="zh-CN" sz="2300" i="1" dirty="0">
                  <a:latin typeface="Cambria Math" panose="02040503050406030204" pitchFamily="18" charset="0"/>
                  <a:ea typeface="宋体" panose="02010600030101010101" pitchFamily="2" charset="-122"/>
                  <a:cs typeface="Times New Roman" panose="02020603050405020304" pitchFamily="18" charset="0"/>
                </a:endParaRPr>
              </a:p>
              <a:p>
                <a:pPr algn="ctr">
                  <a:spcAft>
                    <a:spcPts val="1800"/>
                  </a:spcAft>
                </a:pP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Xiaoyong</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Zhu</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sz="2300"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Bo</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sz="2300" dirty="0">
                            <a:latin typeface="Cambria Math" panose="02040503050406030204" pitchFamily="18" charset="0"/>
                            <a:ea typeface="宋体" panose="02010600030101010101" pitchFamily="2" charset="-122"/>
                            <a:cs typeface="Times New Roman" panose="02020603050405020304" pitchFamily="18" charset="0"/>
                          </a:rPr>
                          <m:t>Zheng</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300"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sz="2300"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sz="2300"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fr-FR" altLang="zh-CN" sz="2300" dirty="0">
                            <a:latin typeface="Cambria Math" panose="02040503050406030204" pitchFamily="18" charset="0"/>
                            <a:ea typeface="宋体" panose="02010600030101010101" pitchFamily="2" charset="-122"/>
                            <a:cs typeface="Times New Roman" panose="02020603050405020304" pitchFamily="18" charset="0"/>
                          </a:rPr>
                          <m:t>Hai</m:t>
                        </m:r>
                        <m:r>
                          <a:rPr lang="fr-FR" altLang="zh-CN" sz="2300" dirty="0">
                            <a:latin typeface="Cambria Math" panose="02040503050406030204" pitchFamily="18" charset="0"/>
                            <a:ea typeface="宋体" panose="02010600030101010101" pitchFamily="2" charset="-122"/>
                            <a:cs typeface="Times New Roman" panose="02020603050405020304" pitchFamily="18" charset="0"/>
                          </a:rPr>
                          <m:t> </m:t>
                        </m:r>
                        <m:r>
                          <m:rPr>
                            <m:sty m:val="p"/>
                          </m:rPr>
                          <a:rPr lang="fr-FR" altLang="zh-CN" sz="2300" dirty="0">
                            <a:latin typeface="Cambria Math" panose="02040503050406030204" pitchFamily="18" charset="0"/>
                            <a:ea typeface="宋体" panose="02010600030101010101" pitchFamily="2" charset="-122"/>
                            <a:cs typeface="Times New Roman" panose="02020603050405020304" pitchFamily="18" charset="0"/>
                          </a:rPr>
                          <m:t>Zhao</m:t>
                        </m:r>
                      </m:e>
                      <m:sup>
                        <m:r>
                          <a:rPr lang="en-US" altLang="zh-CN" sz="2300" dirty="0">
                            <a:latin typeface="Cambria Math" panose="02040503050406030204" pitchFamily="18" charset="0"/>
                            <a:ea typeface="宋体" panose="02010600030101010101" pitchFamily="2" charset="-122"/>
                            <a:cs typeface="Times New Roman" panose="02020603050405020304" pitchFamily="18" charset="0"/>
                          </a:rPr>
                          <m:t>1,3,4,∗</m:t>
                        </m:r>
                      </m:sup>
                    </m:sSup>
                  </m:oMath>
                </a14:m>
                <a:endParaRPr lang="en-US" altLang="zh-CN" sz="2300" i="1" dirty="0">
                  <a:latin typeface="Cambria Math" panose="02040503050406030204" pitchFamily="18" charset="0"/>
                  <a:ea typeface="宋体" panose="02010600030101010101" pitchFamily="2" charset="-122"/>
                  <a:cs typeface="Times New Roman" panose="02020603050405020304" pitchFamily="18" charset="0"/>
                </a:endParaRPr>
              </a:p>
              <a:p>
                <a:pPr algn="ctr">
                  <a:spcBef>
                    <a:spcPts val="1200"/>
                  </a:spcBef>
                </a:pPr>
                <a14:m>
                  <m:oMath xmlns:m="http://schemas.openxmlformats.org/officeDocument/2006/math">
                    <m:sSup>
                      <m:sSupPr>
                        <m:ctrlPr>
                          <a:rPr lang="fr-FR"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a:latin typeface="Cambria Math" panose="02040503050406030204" pitchFamily="18" charset="0"/>
                            <a:ea typeface="宋体" panose="02010600030101010101" pitchFamily="2" charset="-122"/>
                            <a:cs typeface="Times New Roman" panose="02020603050405020304" pitchFamily="18" charset="0"/>
                          </a:rPr>
                          <m:t> </m:t>
                        </m:r>
                      </m:e>
                      <m:sup>
                        <m:r>
                          <a:rPr lang="en-US" altLang="zh-CN">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School of Computer Science, Shanghai Jiao Tong University, </a:t>
                </a:r>
                <a:endParaRPr lang="en-US" altLang="zh-CN" i="1" dirty="0">
                  <a:latin typeface="Cambria Math" panose="02040503050406030204" pitchFamily="18" charset="0"/>
                  <a:ea typeface="宋体" panose="02010600030101010101" pitchFamily="2" charset="-122"/>
                  <a:cs typeface="Times New Roman" panose="02020603050405020304" pitchFamily="18" charset="0"/>
                </a:endParaRPr>
              </a:p>
              <a:p>
                <a:pPr algn="ctr"/>
                <a14:m>
                  <m:oMath xmlns:m="http://schemas.openxmlformats.org/officeDocument/2006/math">
                    <m:sSup>
                      <m:sSupPr>
                        <m:ctrlPr>
                          <a:rPr lang="fr-FR"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mtClean="0">
                            <a:latin typeface="Cambria Math" panose="02040503050406030204" pitchFamily="18" charset="0"/>
                            <a:ea typeface="宋体" panose="02010600030101010101" pitchFamily="2" charset="-122"/>
                            <a:cs typeface="Times New Roman" panose="02020603050405020304" pitchFamily="18" charset="0"/>
                          </a:rPr>
                          <m:t> </m:t>
                        </m:r>
                      </m:e>
                      <m:sup>
                        <m:r>
                          <a:rPr lang="en-US" altLang="zh-CN">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Taobao &amp;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Tmail</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Group of Alibaba</a:t>
                </a:r>
                <a:endParaRPr lang="fr-FR"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14:m>
                  <m:oMath xmlns:m="http://schemas.openxmlformats.org/officeDocument/2006/math">
                    <m:sSup>
                      <m:sSupPr>
                        <m:ctrlPr>
                          <a:rPr lang="fr-FR"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a:latin typeface="Cambria Math" panose="02040503050406030204" pitchFamily="18" charset="0"/>
                            <a:ea typeface="宋体" panose="02010600030101010101" pitchFamily="2" charset="-122"/>
                            <a:cs typeface="Times New Roman" panose="02020603050405020304" pitchFamily="18" charset="0"/>
                          </a:rPr>
                          <m:t> </m:t>
                        </m:r>
                      </m:e>
                      <m:sup>
                        <m:r>
                          <a:rPr lang="en-US" altLang="zh-CN" i="1">
                            <a:latin typeface="Cambria Math" panose="02040503050406030204" pitchFamily="18" charset="0"/>
                            <a:ea typeface="宋体" panose="02010600030101010101" pitchFamily="2" charset="-122"/>
                            <a:cs typeface="Times New Roman" panose="02020603050405020304" pitchFamily="18" charset="0"/>
                          </a:rPr>
                          <m:t>3</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Key Laboratory of Shanghai Education Commission for Intelligent Interaction and Cognitive Engineering, Shanghai Jiao Tong University,</a:t>
                </a:r>
                <a:endParaRPr lang="en-US" altLang="zh-CN" i="1" dirty="0">
                  <a:latin typeface="Cambria Math" panose="02040503050406030204" pitchFamily="18" charset="0"/>
                  <a:ea typeface="宋体" panose="02010600030101010101" pitchFamily="2" charset="-122"/>
                  <a:cs typeface="Times New Roman" panose="02020603050405020304" pitchFamily="18" charset="0"/>
                </a:endParaRPr>
              </a:p>
              <a:p>
                <a:pPr>
                  <a:spcAft>
                    <a:spcPts val="1800"/>
                  </a:spcAft>
                </a:pPr>
                <a14:m>
                  <m:oMath xmlns:m="http://schemas.openxmlformats.org/officeDocument/2006/math">
                    <m:sSup>
                      <m:sSupPr>
                        <m:ctrlPr>
                          <a:rPr lang="fr-FR"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a:latin typeface="Cambria Math" panose="02040503050406030204" pitchFamily="18" charset="0"/>
                            <a:ea typeface="宋体" panose="02010600030101010101" pitchFamily="2" charset="-122"/>
                            <a:cs typeface="Times New Roman" panose="02020603050405020304" pitchFamily="18" charset="0"/>
                          </a:rPr>
                          <m:t> </m:t>
                        </m:r>
                      </m:e>
                      <m:sup>
                        <m:r>
                          <a:rPr lang="en-US" altLang="zh-CN" i="1">
                            <a:latin typeface="Cambria Math" panose="02040503050406030204" pitchFamily="18" charset="0"/>
                            <a:ea typeface="宋体" panose="02010600030101010101" pitchFamily="2" charset="-122"/>
                            <a:cs typeface="Times New Roman" panose="02020603050405020304" pitchFamily="18" charset="0"/>
                          </a:rPr>
                          <m:t>4</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Shanghai Key Laboratory of Trusted Data Circulation and Governance in Web3</a:t>
                </a:r>
                <a:endParaRPr lang="en-US" altLang="zh-CN" dirty="0">
                  <a:latin typeface="Times New Roman" panose="02020603050405020304" pitchFamily="18" charset="0"/>
                </a:endParaRPr>
              </a:p>
              <a:p>
                <a:pPr algn="ctr"/>
                <a:r>
                  <a:rPr lang="fr-FR" altLang="zh-CN" dirty="0">
                    <a:latin typeface="Times New Roman" panose="02020603050405020304" pitchFamily="18" charset="0"/>
                    <a:cs typeface="Times New Roman" panose="02020603050405020304" pitchFamily="18" charset="0"/>
                  </a:rPr>
                  <a:t>zouyingcao@sjtu.edu.cn, yunze.wrz@alibaba-inc.com</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71B30136-77D6-D3BA-5198-6550EB8A0139}"/>
                  </a:ext>
                </a:extLst>
              </p:cNvPr>
              <p:cNvSpPr txBox="1">
                <a:spLocks noRot="1" noChangeAspect="1" noMove="1" noResize="1" noEditPoints="1" noAdjustHandles="1" noChangeArrowheads="1" noChangeShapeType="1" noTextEdit="1"/>
              </p:cNvSpPr>
              <p:nvPr/>
            </p:nvSpPr>
            <p:spPr>
              <a:xfrm>
                <a:off x="939755" y="1327289"/>
                <a:ext cx="10210030" cy="4447371"/>
              </a:xfrm>
              <a:prstGeom prst="rect">
                <a:avLst/>
              </a:prstGeom>
              <a:blipFill>
                <a:blip r:embed="rId7"/>
                <a:stretch>
                  <a:fillRect l="-1194" t="-1920" r="-2030" b="-1372"/>
                </a:stretch>
              </a:blipFill>
            </p:spPr>
            <p:txBody>
              <a:bodyPr/>
              <a:lstStyle/>
              <a:p>
                <a:r>
                  <a:rPr lang="zh-CN" altLang="en-US">
                    <a:noFill/>
                  </a:rPr>
                  <a:t> </a:t>
                </a:r>
              </a:p>
            </p:txBody>
          </p:sp>
        </mc:Fallback>
      </mc:AlternateContent>
      <p:pic>
        <p:nvPicPr>
          <p:cNvPr id="24" name="图形 23">
            <a:extLst>
              <a:ext uri="{FF2B5EF4-FFF2-40B4-BE49-F238E27FC236}">
                <a16:creationId xmlns:a16="http://schemas.microsoft.com/office/drawing/2014/main" id="{0C4F640C-7156-C99E-E8CD-E395592AB29A}"/>
              </a:ext>
            </a:extLst>
          </p:cNvPr>
          <p:cNvPicPr>
            <a:picLocks noChangeAspect="1"/>
          </p:cNvPicPr>
          <p:nvPr/>
        </p:nvPicPr>
        <p:blipFill>
          <a:blip r:embed="rId8">
            <a:extLst>
              <a:ext uri="{96DAC541-7B7A-43D3-8B79-37D633B846F1}">
                <asvg:svgBlip xmlns:asvg="http://schemas.microsoft.com/office/drawing/2016/SVG/main" r:embed="rId9"/>
              </a:ext>
            </a:extLst>
          </a:blip>
          <a:srcRect l="21471" t="13579" r="19633" b="43102"/>
          <a:stretch/>
        </p:blipFill>
        <p:spPr>
          <a:xfrm>
            <a:off x="1290396" y="-15414"/>
            <a:ext cx="662212" cy="688883"/>
          </a:xfrm>
          <a:prstGeom prst="rect">
            <a:avLst/>
          </a:prstGeom>
        </p:spPr>
      </p:pic>
      <p:pic>
        <p:nvPicPr>
          <p:cNvPr id="22" name="图片 21">
            <a:extLst>
              <a:ext uri="{FF2B5EF4-FFF2-40B4-BE49-F238E27FC236}">
                <a16:creationId xmlns:a16="http://schemas.microsoft.com/office/drawing/2014/main" id="{F9494AB4-ED2B-BC1E-0AE7-1BD7E6DCA61C}"/>
              </a:ext>
            </a:extLst>
          </p:cNvPr>
          <p:cNvPicPr>
            <a:picLocks noChangeAspect="1"/>
          </p:cNvPicPr>
          <p:nvPr/>
        </p:nvPicPr>
        <p:blipFill>
          <a:blip r:embed="rId10">
            <a:extLst>
              <a:ext uri="{28A0092B-C50C-407E-A947-70E740481C1C}">
                <a14:useLocalDpi xmlns:a14="http://schemas.microsoft.com/office/drawing/2010/main" val="0"/>
              </a:ext>
            </a:extLst>
          </a:blip>
          <a:srcRect t="61216"/>
          <a:stretch>
            <a:fillRect/>
          </a:stretch>
        </p:blipFill>
        <p:spPr>
          <a:xfrm>
            <a:off x="55395" y="121777"/>
            <a:ext cx="1179612" cy="457500"/>
          </a:xfrm>
          <a:prstGeom prst="rect">
            <a:avLst/>
          </a:prstGeom>
        </p:spPr>
      </p:pic>
      <p:pic>
        <p:nvPicPr>
          <p:cNvPr id="26" name="Picture 2" descr="Alibaba’s latest text-to-video model enters a competitive market, challenging global players like OpenAI.">
            <a:extLst>
              <a:ext uri="{FF2B5EF4-FFF2-40B4-BE49-F238E27FC236}">
                <a16:creationId xmlns:a16="http://schemas.microsoft.com/office/drawing/2014/main" id="{D5D633E0-94CD-694B-7951-ECF3B8763E5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865" t="-6444" r="36200" b="46068"/>
          <a:stretch>
            <a:fillRect/>
          </a:stretch>
        </p:blipFill>
        <p:spPr bwMode="auto">
          <a:xfrm>
            <a:off x="1845598" y="79548"/>
            <a:ext cx="709329" cy="50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81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60B0F-33EE-DCF4-32A8-1FFFC69255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88ED53-9A07-1BD5-5A21-51753DC9B8DD}"/>
              </a:ext>
            </a:extLst>
          </p:cNvPr>
          <p:cNvSpPr>
            <a:spLocks noGrp="1"/>
          </p:cNvSpPr>
          <p:nvPr>
            <p:ph type="title"/>
          </p:nvPr>
        </p:nvSpPr>
        <p:spPr>
          <a:xfrm>
            <a:off x="482600" y="136525"/>
            <a:ext cx="7423727" cy="615159"/>
          </a:xfrm>
        </p:spPr>
        <p:txBody>
          <a:bodyPr/>
          <a:lstStyle/>
          <a:p>
            <a:r>
              <a:rPr lang="fr-FR" altLang="zh-CN" dirty="0">
                <a:latin typeface="Times New Roman" panose="02020603050405020304" pitchFamily="18" charset="0"/>
                <a:cs typeface="Times New Roman" panose="02020603050405020304" pitchFamily="18" charset="0"/>
              </a:rPr>
              <a:t>Ablation Study </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054CA15-1354-29FD-E09E-A5E6DFF6247A}"/>
              </a:ext>
            </a:extLst>
          </p:cNvPr>
          <p:cNvSpPr>
            <a:spLocks noGrp="1"/>
          </p:cNvSpPr>
          <p:nvPr>
            <p:ph type="sldNum" sz="quarter" idx="12"/>
          </p:nvPr>
        </p:nvSpPr>
        <p:spPr/>
        <p:txBody>
          <a:bodyPr/>
          <a:lstStyle/>
          <a:p>
            <a:fld id="{3ACD1EC8-6F57-41A7-99F1-FEDB2874BA2B}" type="slidenum">
              <a:rPr lang="zh-CN" altLang="en-US" smtClean="0"/>
              <a:t>10</a:t>
            </a:fld>
            <a:endParaRPr lang="zh-CN" altLang="en-US"/>
          </a:p>
        </p:txBody>
      </p:sp>
      <p:sp>
        <p:nvSpPr>
          <p:cNvPr id="8" name="文本框 7">
            <a:extLst>
              <a:ext uri="{FF2B5EF4-FFF2-40B4-BE49-F238E27FC236}">
                <a16:creationId xmlns:a16="http://schemas.microsoft.com/office/drawing/2014/main" id="{5073660C-3739-F5C8-9613-11AB9B5E4E11}"/>
              </a:ext>
            </a:extLst>
          </p:cNvPr>
          <p:cNvSpPr txBox="1"/>
          <p:nvPr/>
        </p:nvSpPr>
        <p:spPr>
          <a:xfrm>
            <a:off x="554829" y="1786252"/>
            <a:ext cx="5892863" cy="224676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most significant performance drop comes from the removal of SFT loss.</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performance upper bound brought by P-code Plans is still superior to that of NL plans.</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a:t>
            </a:r>
            <a:r>
              <a:rPr lang="fr-FR" altLang="zh-CN" sz="2000" dirty="0">
                <a:latin typeface="Times New Roman" panose="02020603050405020304" pitchFamily="18" charset="0"/>
                <a:cs typeface="Times New Roman" panose="02020603050405020304" pitchFamily="18" charset="0"/>
              </a:rPr>
              <a:t>necessity</a:t>
            </a:r>
            <a:r>
              <a:rPr lang="en-US" altLang="zh-CN" sz="2000" dirty="0">
                <a:latin typeface="Times New Roman" panose="02020603050405020304" pitchFamily="18" charset="0"/>
                <a:cs typeface="Times New Roman" panose="02020603050405020304" pitchFamily="18" charset="0"/>
              </a:rPr>
              <a:t> of using plan-following reward in preference optimization is also demonstrated.</a:t>
            </a:r>
            <a:br>
              <a:rPr lang="en-US" altLang="zh-CN" sz="2000" dirty="0"/>
            </a:br>
            <a:endParaRPr lang="en-US" altLang="zh-CN"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F7610F2-7993-F4FD-9113-06F460929C0B}"/>
              </a:ext>
            </a:extLst>
          </p:cNvPr>
          <p:cNvSpPr txBox="1"/>
          <p:nvPr/>
        </p:nvSpPr>
        <p:spPr>
          <a:xfrm>
            <a:off x="7092255" y="1137149"/>
            <a:ext cx="4243413" cy="400110"/>
          </a:xfrm>
          <a:prstGeom prst="rect">
            <a:avLst/>
          </a:prstGeom>
          <a:noFill/>
        </p:spPr>
        <p:txBody>
          <a:bodyPr wrap="square">
            <a:spAutoFit/>
          </a:bodyPr>
          <a:lstStyle/>
          <a:p>
            <a:r>
              <a:rPr lang="en" altLang="zh-CN" sz="2000" b="1" i="1" dirty="0">
                <a:latin typeface="Times New Roman" panose="02020603050405020304" pitchFamily="18" charset="0"/>
                <a:ea typeface="+mj-ea"/>
                <a:cs typeface="Times New Roman" panose="02020603050405020304" pitchFamily="18" charset="0"/>
              </a:rPr>
              <a:t>Ablation on Optimization Iterations</a:t>
            </a:r>
            <a:endParaRPr lang="zh-CN" altLang="en-US" sz="2000" b="1" i="1" dirty="0">
              <a:latin typeface="Times New Roman" panose="02020603050405020304" pitchFamily="18" charset="0"/>
              <a:ea typeface="+mj-ea"/>
              <a:cs typeface="Times New Roman" panose="02020603050405020304" pitchFamily="18" charset="0"/>
            </a:endParaRPr>
          </a:p>
        </p:txBody>
      </p:sp>
      <p:sp>
        <p:nvSpPr>
          <p:cNvPr id="14" name="文本框 13">
            <a:extLst>
              <a:ext uri="{FF2B5EF4-FFF2-40B4-BE49-F238E27FC236}">
                <a16:creationId xmlns:a16="http://schemas.microsoft.com/office/drawing/2014/main" id="{94733D17-D679-BDE1-F554-9A7E6B322B2E}"/>
              </a:ext>
            </a:extLst>
          </p:cNvPr>
          <p:cNvSpPr txBox="1"/>
          <p:nvPr/>
        </p:nvSpPr>
        <p:spPr>
          <a:xfrm>
            <a:off x="554829" y="1139063"/>
            <a:ext cx="2364217" cy="400110"/>
          </a:xfrm>
          <a:prstGeom prst="rect">
            <a:avLst/>
          </a:prstGeom>
          <a:noFill/>
        </p:spPr>
        <p:txBody>
          <a:bodyPr wrap="square">
            <a:spAutoFit/>
          </a:bodyPr>
          <a:lstStyle/>
          <a:p>
            <a:r>
              <a:rPr lang="en" altLang="zh-CN" sz="2000" b="1" i="1" dirty="0">
                <a:latin typeface="Times New Roman" panose="02020603050405020304" pitchFamily="18" charset="0"/>
                <a:cs typeface="Times New Roman" panose="02020603050405020304" pitchFamily="18" charset="0"/>
              </a:rPr>
              <a:t>Approach Ablations </a:t>
            </a:r>
            <a:endParaRPr lang="zh-CN" altLang="en-US" sz="2000" b="1" i="1" dirty="0">
              <a:latin typeface="Times New Roman" panose="02020603050405020304" pitchFamily="18" charset="0"/>
              <a:ea typeface="+mj-ea"/>
              <a:cs typeface="Times New Roman" panose="02020603050405020304" pitchFamily="18" charset="0"/>
            </a:endParaRPr>
          </a:p>
        </p:txBody>
      </p:sp>
      <p:pic>
        <p:nvPicPr>
          <p:cNvPr id="4" name="图片 3">
            <a:extLst>
              <a:ext uri="{FF2B5EF4-FFF2-40B4-BE49-F238E27FC236}">
                <a16:creationId xmlns:a16="http://schemas.microsoft.com/office/drawing/2014/main" id="{ACFE8933-0129-EFED-C00D-9B33F7A9B0D9}"/>
              </a:ext>
            </a:extLst>
          </p:cNvPr>
          <p:cNvPicPr>
            <a:picLocks noChangeAspect="1"/>
          </p:cNvPicPr>
          <p:nvPr/>
        </p:nvPicPr>
        <p:blipFill>
          <a:blip r:embed="rId3"/>
          <a:stretch>
            <a:fillRect/>
          </a:stretch>
        </p:blipFill>
        <p:spPr>
          <a:xfrm>
            <a:off x="7072861" y="1754166"/>
            <a:ext cx="3927752" cy="3547648"/>
          </a:xfrm>
          <a:prstGeom prst="rect">
            <a:avLst/>
          </a:prstGeom>
        </p:spPr>
      </p:pic>
      <p:sp>
        <p:nvSpPr>
          <p:cNvPr id="5" name="文本框 4">
            <a:extLst>
              <a:ext uri="{FF2B5EF4-FFF2-40B4-BE49-F238E27FC236}">
                <a16:creationId xmlns:a16="http://schemas.microsoft.com/office/drawing/2014/main" id="{0291C45B-DF0A-4AD1-2952-C0A7DFDC6362}"/>
              </a:ext>
            </a:extLst>
          </p:cNvPr>
          <p:cNvSpPr txBox="1"/>
          <p:nvPr/>
        </p:nvSpPr>
        <p:spPr>
          <a:xfrm>
            <a:off x="7072861" y="5387335"/>
            <a:ext cx="4447150" cy="830997"/>
          </a:xfrm>
          <a:prstGeom prst="rect">
            <a:avLst/>
          </a:prstGeom>
          <a:noFill/>
        </p:spPr>
        <p:txBody>
          <a:bodyPr wrap="square">
            <a:spAutoFit/>
          </a:bodyPr>
          <a:lstStyle/>
          <a:p>
            <a:r>
              <a:rPr lang="en" altLang="zh-CN" sz="1200" dirty="0">
                <a:solidFill>
                  <a:srgbClr val="000000"/>
                </a:solidFill>
                <a:latin typeface="Times New Roman" panose="02020603050405020304" pitchFamily="18" charset="0"/>
                <a:cs typeface="Times New Roman" panose="02020603050405020304" pitchFamily="18" charset="0"/>
              </a:rPr>
              <a:t>Figure 3: Ablation study on optimization iterations. (a) provides a comparison of the performance of PGPO against ETO and IPR across varying iterations. (b) shows the influence of increasing iterations on PGPO across different base models. iter=0 is the SFT stage.</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3D8AE48-A20D-746A-940C-48DA15583617}"/>
              </a:ext>
            </a:extLst>
          </p:cNvPr>
          <p:cNvPicPr>
            <a:picLocks noChangeAspect="1"/>
          </p:cNvPicPr>
          <p:nvPr/>
        </p:nvPicPr>
        <p:blipFill>
          <a:blip r:embed="rId4"/>
          <a:stretch>
            <a:fillRect/>
          </a:stretch>
        </p:blipFill>
        <p:spPr>
          <a:xfrm>
            <a:off x="1410614" y="3974406"/>
            <a:ext cx="3834220" cy="152410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095BAF7-D891-D60C-3722-130334BCB911}"/>
                  </a:ext>
                </a:extLst>
              </p:cNvPr>
              <p:cNvSpPr txBox="1"/>
              <p:nvPr/>
            </p:nvSpPr>
            <p:spPr>
              <a:xfrm>
                <a:off x="891216" y="5557124"/>
                <a:ext cx="5204784" cy="675954"/>
              </a:xfrm>
              <a:prstGeom prst="rect">
                <a:avLst/>
              </a:prstGeom>
              <a:noFill/>
            </p:spPr>
            <p:txBody>
              <a:bodyPr wrap="square">
                <a:spAutoFit/>
              </a:bodyPr>
              <a:lstStyle/>
              <a:p>
                <a:r>
                  <a:rPr lang="en" altLang="zh-CN" sz="1200" dirty="0">
                    <a:solidFill>
                      <a:srgbClr val="000000"/>
                    </a:solidFill>
                    <a:latin typeface="Times New Roman" panose="02020603050405020304" pitchFamily="18" charset="0"/>
                    <a:cs typeface="Times New Roman" panose="02020603050405020304" pitchFamily="18" charset="0"/>
                  </a:rPr>
                  <a:t>Table 3: Approach ablations of PGPO. - </a:t>
                </a:r>
                <a:r>
                  <a:rPr lang="en" altLang="zh-CN" sz="1200" i="1" dirty="0">
                    <a:solidFill>
                      <a:srgbClr val="000000"/>
                    </a:solidFill>
                    <a:latin typeface="Times New Roman" panose="02020603050405020304" pitchFamily="18" charset="0"/>
                    <a:cs typeface="Times New Roman" panose="02020603050405020304" pitchFamily="18" charset="0"/>
                  </a:rPr>
                  <a:t>P-code</a:t>
                </a:r>
                <a:r>
                  <a:rPr lang="en" altLang="zh-CN" sz="1200" dirty="0">
                    <a:solidFill>
                      <a:srgbClr val="000000"/>
                    </a:solidFill>
                    <a:latin typeface="Times New Roman" panose="02020603050405020304" pitchFamily="18" charset="0"/>
                    <a:cs typeface="Times New Roman" panose="02020603050405020304" pitchFamily="18" charset="0"/>
                  </a:rPr>
                  <a:t> represents using NL plans to replace P-code Plans. - </a:t>
                </a:r>
                <a14:m>
                  <m:oMath xmlns:m="http://schemas.openxmlformats.org/officeDocument/2006/math">
                    <m:sSub>
                      <m:sSubPr>
                        <m:ctrlPr>
                          <a:rPr lang="en" altLang="zh-CN" sz="1200" i="1" dirty="0" smtClean="0">
                            <a:solidFill>
                              <a:srgbClr val="000000"/>
                            </a:solidFill>
                            <a:latin typeface="Cambria Math" panose="02040503050406030204" pitchFamily="18" charset="0"/>
                            <a:cs typeface="Times New Roman" panose="02020603050405020304" pitchFamily="18" charset="0"/>
                          </a:rPr>
                        </m:ctrlPr>
                      </m:sSubPr>
                      <m:e>
                        <m:r>
                          <a:rPr lang="en-US" altLang="zh-CN" sz="1200" b="0" i="1" dirty="0" smtClean="0">
                            <a:solidFill>
                              <a:srgbClr val="000000"/>
                            </a:solidFill>
                            <a:latin typeface="Cambria Math" panose="02040503050406030204" pitchFamily="18" charset="0"/>
                            <a:cs typeface="Times New Roman" panose="02020603050405020304" pitchFamily="18" charset="0"/>
                          </a:rPr>
                          <m:t>𝐿</m:t>
                        </m:r>
                      </m:e>
                      <m:sub>
                        <m:r>
                          <a:rPr lang="en-US" altLang="zh-CN" sz="1200" b="0" i="1" dirty="0" smtClean="0">
                            <a:solidFill>
                              <a:srgbClr val="000000"/>
                            </a:solidFill>
                            <a:latin typeface="Cambria Math" panose="02040503050406030204" pitchFamily="18" charset="0"/>
                            <a:cs typeface="Times New Roman" panose="02020603050405020304" pitchFamily="18" charset="0"/>
                          </a:rPr>
                          <m:t>𝑓</m:t>
                        </m:r>
                      </m:sub>
                    </m:sSub>
                  </m:oMath>
                </a14:m>
                <a:r>
                  <a:rPr lang="en" altLang="zh-CN" sz="1200" dirty="0">
                    <a:solidFill>
                      <a:srgbClr val="000000"/>
                    </a:solidFill>
                    <a:latin typeface="Times New Roman" panose="02020603050405020304" pitchFamily="18" charset="0"/>
                    <a:cs typeface="Times New Roman" panose="02020603050405020304" pitchFamily="18" charset="0"/>
                  </a:rPr>
                  <a:t> denotes leaving out the estimation of plan-following reward, followed by the removal of </a:t>
                </a:r>
                <a14:m>
                  <m:oMath xmlns:m="http://schemas.openxmlformats.org/officeDocument/2006/math">
                    <m:sSub>
                      <m:sSubPr>
                        <m:ctrlPr>
                          <a:rPr lang="en" altLang="zh-CN" sz="1200" i="1" dirty="0">
                            <a:solidFill>
                              <a:srgbClr val="000000"/>
                            </a:solidFill>
                            <a:latin typeface="Cambria Math" panose="02040503050406030204" pitchFamily="18" charset="0"/>
                            <a:cs typeface="Times New Roman" panose="02020603050405020304" pitchFamily="18" charset="0"/>
                          </a:rPr>
                        </m:ctrlPr>
                      </m:sSubPr>
                      <m:e>
                        <m:r>
                          <a:rPr lang="en-US" altLang="zh-CN" sz="1200" i="1" dirty="0">
                            <a:solidFill>
                              <a:srgbClr val="000000"/>
                            </a:solidFill>
                            <a:latin typeface="Cambria Math" panose="02040503050406030204" pitchFamily="18" charset="0"/>
                            <a:cs typeface="Times New Roman" panose="02020603050405020304" pitchFamily="18" charset="0"/>
                          </a:rPr>
                          <m:t>𝐿</m:t>
                        </m:r>
                      </m:e>
                      <m:sub>
                        <m:r>
                          <a:rPr lang="en-US" altLang="zh-CN" sz="1200" i="1" dirty="0">
                            <a:solidFill>
                              <a:srgbClr val="000000"/>
                            </a:solidFill>
                            <a:latin typeface="Cambria Math" panose="02040503050406030204" pitchFamily="18" charset="0"/>
                            <a:cs typeface="Times New Roman" panose="02020603050405020304" pitchFamily="18" charset="0"/>
                          </a:rPr>
                          <m:t>𝑓</m:t>
                        </m:r>
                      </m:sub>
                    </m:sSub>
                  </m:oMath>
                </a14:m>
                <a:r>
                  <a:rPr lang="en" altLang="zh-CN" sz="1200" dirty="0">
                    <a:solidFill>
                      <a:srgbClr val="000000"/>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 altLang="zh-CN" sz="1200" i="1" dirty="0">
                            <a:solidFill>
                              <a:srgbClr val="000000"/>
                            </a:solidFill>
                            <a:latin typeface="Cambria Math" panose="02040503050406030204" pitchFamily="18" charset="0"/>
                            <a:cs typeface="Times New Roman" panose="02020603050405020304" pitchFamily="18" charset="0"/>
                          </a:rPr>
                        </m:ctrlPr>
                      </m:sSubPr>
                      <m:e>
                        <m:r>
                          <a:rPr lang="en-US" altLang="zh-CN" sz="1200" i="1" dirty="0">
                            <a:solidFill>
                              <a:srgbClr val="000000"/>
                            </a:solidFill>
                            <a:latin typeface="Cambria Math" panose="02040503050406030204" pitchFamily="18" charset="0"/>
                            <a:cs typeface="Times New Roman" panose="02020603050405020304" pitchFamily="18" charset="0"/>
                          </a:rPr>
                          <m:t>𝐿</m:t>
                        </m:r>
                      </m:e>
                      <m:sub>
                        <m:r>
                          <a:rPr lang="en-US" altLang="zh-CN" sz="1200" b="0" i="1" dirty="0" smtClean="0">
                            <a:solidFill>
                              <a:srgbClr val="000000"/>
                            </a:solidFill>
                            <a:latin typeface="Cambria Math" panose="02040503050406030204" pitchFamily="18" charset="0"/>
                            <a:cs typeface="Times New Roman" panose="02020603050405020304" pitchFamily="18" charset="0"/>
                          </a:rPr>
                          <m:t>𝑠</m:t>
                        </m:r>
                      </m:sub>
                    </m:sSub>
                  </m:oMath>
                </a14:m>
                <a:r>
                  <a:rPr lang="en" altLang="zh-CN" sz="1200" dirty="0">
                    <a:solidFill>
                      <a:srgbClr val="000000"/>
                    </a:solidFill>
                    <a:latin typeface="Times New Roman" panose="02020603050405020304" pitchFamily="18" charset="0"/>
                    <a:cs typeface="Times New Roman" panose="02020603050405020304" pitchFamily="18" charset="0"/>
                  </a:rPr>
                  <a:t> means the removal of SFT loss.</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095BAF7-D891-D60C-3722-130334BCB911}"/>
                  </a:ext>
                </a:extLst>
              </p:cNvPr>
              <p:cNvSpPr txBox="1">
                <a:spLocks noRot="1" noChangeAspect="1" noMove="1" noResize="1" noEditPoints="1" noAdjustHandles="1" noChangeArrowheads="1" noChangeShapeType="1" noTextEdit="1"/>
              </p:cNvSpPr>
              <p:nvPr/>
            </p:nvSpPr>
            <p:spPr>
              <a:xfrm>
                <a:off x="891216" y="5557124"/>
                <a:ext cx="5204784" cy="675954"/>
              </a:xfrm>
              <a:prstGeom prst="rect">
                <a:avLst/>
              </a:prstGeom>
              <a:blipFill>
                <a:blip r:embed="rId5"/>
                <a:stretch>
                  <a:fillRect t="-909"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20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C49C-BABE-F8B0-54E9-EC883D8BA4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E7DC75-6BBC-286E-6B6D-945683CA3EB6}"/>
              </a:ext>
            </a:extLst>
          </p:cNvPr>
          <p:cNvSpPr>
            <a:spLocks noGrp="1"/>
          </p:cNvSpPr>
          <p:nvPr>
            <p:ph type="title"/>
          </p:nvPr>
        </p:nvSpPr>
        <p:spPr>
          <a:xfrm>
            <a:off x="482600" y="136525"/>
            <a:ext cx="5474855" cy="615159"/>
          </a:xfrm>
        </p:spPr>
        <p:txBody>
          <a:bodyPr/>
          <a:lstStyle/>
          <a:p>
            <a:r>
              <a:rPr lang="fr-FR" altLang="zh-CN" dirty="0">
                <a:latin typeface="Times New Roman" panose="02020603050405020304" pitchFamily="18" charset="0"/>
                <a:cs typeface="Times New Roman" panose="02020603050405020304" pitchFamily="18" charset="0"/>
              </a:rPr>
              <a:t>Analysis</a:t>
            </a:r>
            <a:endParaRPr lang="zh-CN" altLang="en-US" dirty="0"/>
          </a:p>
        </p:txBody>
      </p:sp>
      <p:sp>
        <p:nvSpPr>
          <p:cNvPr id="3" name="灯片编号占位符 2">
            <a:extLst>
              <a:ext uri="{FF2B5EF4-FFF2-40B4-BE49-F238E27FC236}">
                <a16:creationId xmlns:a16="http://schemas.microsoft.com/office/drawing/2014/main" id="{0DD89FF2-64BD-E691-8478-27C6EDF787D8}"/>
              </a:ext>
            </a:extLst>
          </p:cNvPr>
          <p:cNvSpPr>
            <a:spLocks noGrp="1"/>
          </p:cNvSpPr>
          <p:nvPr>
            <p:ph type="sldNum" sz="quarter" idx="12"/>
          </p:nvPr>
        </p:nvSpPr>
        <p:spPr/>
        <p:txBody>
          <a:bodyPr/>
          <a:lstStyle/>
          <a:p>
            <a:fld id="{3ACD1EC8-6F57-41A7-99F1-FEDB2874BA2B}" type="slidenum">
              <a:rPr lang="zh-CN" altLang="en-US" smtClean="0"/>
              <a:t>11</a:t>
            </a:fld>
            <a:endParaRPr lang="zh-CN" altLang="en-US"/>
          </a:p>
        </p:txBody>
      </p:sp>
      <p:sp>
        <p:nvSpPr>
          <p:cNvPr id="8" name="文本框 7">
            <a:extLst>
              <a:ext uri="{FF2B5EF4-FFF2-40B4-BE49-F238E27FC236}">
                <a16:creationId xmlns:a16="http://schemas.microsoft.com/office/drawing/2014/main" id="{32B52A41-C251-0730-5308-0F9A216BC341}"/>
              </a:ext>
            </a:extLst>
          </p:cNvPr>
          <p:cNvSpPr txBox="1"/>
          <p:nvPr/>
        </p:nvSpPr>
        <p:spPr>
          <a:xfrm>
            <a:off x="539246" y="1529588"/>
            <a:ext cx="5780634" cy="2554545"/>
          </a:xfrm>
          <a:prstGeom prst="rect">
            <a:avLst/>
          </a:prstGeom>
          <a:noFill/>
        </p:spPr>
        <p:txBody>
          <a:bodyPr wrap="square">
            <a:spAutoFit/>
          </a:bodyPr>
          <a:lstStyle/>
          <a:p>
            <a:r>
              <a:rPr lang="en-US" altLang="zh-CN" sz="2000" b="1" i="1" dirty="0">
                <a:latin typeface="Times New Roman" panose="02020603050405020304" pitchFamily="18" charset="0"/>
                <a:cs typeface="Times New Roman" panose="02020603050405020304" pitchFamily="18" charset="0"/>
              </a:rPr>
              <a:t>P-code Plan guidance can reduce the incidence of action errors and omissions in reasoning. </a:t>
            </a:r>
            <a:r>
              <a:rPr lang="en-US" altLang="zh-CN" sz="2000" i="1" dirty="0">
                <a:latin typeface="Times New Roman" panose="02020603050405020304" pitchFamily="18" charset="0"/>
                <a:cs typeface="Times New Roman" panose="02020603050405020304" pitchFamily="18" charset="0"/>
              </a:rPr>
              <a:t>We calculate the proportion of trajectories containing invalid actions for each method on Llama-2-7B in Table 5. Table 6 shows that PGPO achieves the highest success rate, indicating guidance from P-code Plans indeed reduces the agent’s action omissions. </a:t>
            </a:r>
            <a:br>
              <a:rPr lang="en-US" altLang="zh-CN" sz="2000" i="1" dirty="0">
                <a:latin typeface="Times New Roman" panose="02020603050405020304" pitchFamily="18" charset="0"/>
                <a:cs typeface="Times New Roman" panose="02020603050405020304" pitchFamily="18" charset="0"/>
              </a:rPr>
            </a:br>
            <a:endParaRPr lang="en-US" altLang="zh-CN" sz="2000" i="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0EA66F0-EAB0-46D0-863A-30887858632F}"/>
              </a:ext>
            </a:extLst>
          </p:cNvPr>
          <p:cNvSpPr txBox="1"/>
          <p:nvPr/>
        </p:nvSpPr>
        <p:spPr>
          <a:xfrm>
            <a:off x="539245" y="4528773"/>
            <a:ext cx="6953981" cy="1323439"/>
          </a:xfrm>
          <a:prstGeom prst="rect">
            <a:avLst/>
          </a:prstGeom>
          <a:noFill/>
        </p:spPr>
        <p:txBody>
          <a:bodyPr wrap="square">
            <a:spAutoFit/>
          </a:bodyPr>
          <a:lstStyle/>
          <a:p>
            <a:r>
              <a:rPr lang="en-US" altLang="zh-CN" sz="2000" b="1" i="1" dirty="0">
                <a:latin typeface="Times New Roman" panose="02020603050405020304" pitchFamily="18" charset="0"/>
                <a:cs typeface="Times New Roman" panose="02020603050405020304" pitchFamily="18" charset="0"/>
              </a:rPr>
              <a:t>Step-wise reward does not necessarily elicit better LLM agents. </a:t>
            </a:r>
            <a:r>
              <a:rPr lang="en" altLang="zh-CN" sz="2000" i="1" dirty="0">
                <a:latin typeface="Times New Roman" panose="02020603050405020304" pitchFamily="18" charset="0"/>
                <a:cs typeface="Times New Roman" panose="02020603050405020304" pitchFamily="18" charset="0"/>
              </a:rPr>
              <a:t>It is still challenging to accurately determine the contribution of the intermediate step, thus introducing step-wise reward instead plays a negative role in agent reasoning. </a:t>
            </a:r>
            <a:endParaRPr lang="zh-CN" altLang="en-US" sz="2000" i="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F22142C-5D7B-BD98-C00A-6AC4789C3BB9}"/>
              </a:ext>
            </a:extLst>
          </p:cNvPr>
          <p:cNvSpPr txBox="1"/>
          <p:nvPr/>
        </p:nvSpPr>
        <p:spPr>
          <a:xfrm>
            <a:off x="6537026" y="1142861"/>
            <a:ext cx="2236191" cy="400110"/>
          </a:xfrm>
          <a:prstGeom prst="rect">
            <a:avLst/>
          </a:prstGeom>
          <a:noFill/>
        </p:spPr>
        <p:txBody>
          <a:bodyPr wrap="square">
            <a:spAutoFit/>
          </a:bodyPr>
          <a:lstStyle/>
          <a:p>
            <a:r>
              <a:rPr lang="en" altLang="zh-CN" sz="2000" b="1" i="1" dirty="0">
                <a:solidFill>
                  <a:srgbClr val="44659F"/>
                </a:solidFill>
                <a:latin typeface="Times New Roman" panose="02020603050405020304" pitchFamily="18" charset="0"/>
                <a:cs typeface="Times New Roman" panose="02020603050405020304" pitchFamily="18" charset="0"/>
              </a:rPr>
              <a:t>invalid action rate</a:t>
            </a:r>
            <a:endParaRPr lang="zh-CN" altLang="en-US" sz="2000" b="1" i="1" dirty="0">
              <a:solidFill>
                <a:srgbClr val="44659F"/>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72D8B70-00F1-965C-3BA3-DFA27E6345A7}"/>
              </a:ext>
            </a:extLst>
          </p:cNvPr>
          <p:cNvSpPr txBox="1"/>
          <p:nvPr/>
        </p:nvSpPr>
        <p:spPr>
          <a:xfrm>
            <a:off x="9514541" y="1439819"/>
            <a:ext cx="1506674" cy="408406"/>
          </a:xfrm>
          <a:prstGeom prst="rect">
            <a:avLst/>
          </a:prstGeom>
          <a:noFill/>
        </p:spPr>
        <p:txBody>
          <a:bodyPr wrap="square">
            <a:spAutoFit/>
          </a:bodyPr>
          <a:lstStyle/>
          <a:p>
            <a:r>
              <a:rPr lang="en" altLang="zh-CN" sz="2000" b="1" i="1" dirty="0">
                <a:solidFill>
                  <a:srgbClr val="44659F"/>
                </a:solidFill>
                <a:latin typeface="Times New Roman" panose="02020603050405020304" pitchFamily="18" charset="0"/>
                <a:cs typeface="Times New Roman" panose="02020603050405020304" pitchFamily="18" charset="0"/>
              </a:rPr>
              <a:t>success rate</a:t>
            </a:r>
            <a:endParaRPr lang="zh-CN" altLang="en-US" sz="2000" b="1" i="1" dirty="0">
              <a:solidFill>
                <a:srgbClr val="44659F"/>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5F44D76-015A-E7B1-BA25-19D754701D41}"/>
              </a:ext>
            </a:extLst>
          </p:cNvPr>
          <p:cNvSpPr txBox="1"/>
          <p:nvPr/>
        </p:nvSpPr>
        <p:spPr>
          <a:xfrm>
            <a:off x="8885019" y="2179973"/>
            <a:ext cx="491891" cy="523220"/>
          </a:xfrm>
          <a:prstGeom prst="rect">
            <a:avLst/>
          </a:prstGeom>
          <a:noFill/>
        </p:spPr>
        <p:txBody>
          <a:bodyPr wrap="square">
            <a:spAutoFit/>
          </a:bodyPr>
          <a:lstStyle/>
          <a:p>
            <a:r>
              <a:rPr lang="en" altLang="zh-CN" sz="2800" b="1" i="1" dirty="0">
                <a:solidFill>
                  <a:srgbClr val="44659F"/>
                </a:solidFill>
                <a:latin typeface="Times New Roman" panose="02020603050405020304" pitchFamily="18" charset="0"/>
                <a:cs typeface="Times New Roman" panose="02020603050405020304" pitchFamily="18" charset="0"/>
              </a:rPr>
              <a:t>&amp;</a:t>
            </a:r>
            <a:endParaRPr lang="zh-CN" altLang="en-US" sz="2800" b="1" i="1" dirty="0">
              <a:solidFill>
                <a:srgbClr val="44659F"/>
              </a:solidFill>
              <a:latin typeface="Times New Roman" panose="02020603050405020304" pitchFamily="18" charset="0"/>
              <a:cs typeface="Times New Roman" panose="02020603050405020304" pitchFamily="18" charset="0"/>
            </a:endParaRPr>
          </a:p>
        </p:txBody>
      </p:sp>
      <p:pic>
        <p:nvPicPr>
          <p:cNvPr id="11" name="图形 10" descr="上一步 纯色填充">
            <a:extLst>
              <a:ext uri="{FF2B5EF4-FFF2-40B4-BE49-F238E27FC236}">
                <a16:creationId xmlns:a16="http://schemas.microsoft.com/office/drawing/2014/main" id="{9DB5D9A2-E4C3-3060-8645-A5FEE67E87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394572" flipH="1">
            <a:off x="10920999" y="1379828"/>
            <a:ext cx="441294" cy="441294"/>
          </a:xfrm>
          <a:prstGeom prst="rect">
            <a:avLst/>
          </a:prstGeom>
        </p:spPr>
      </p:pic>
      <p:pic>
        <p:nvPicPr>
          <p:cNvPr id="18" name="图形 17" descr="上一步 纯色填充">
            <a:extLst>
              <a:ext uri="{FF2B5EF4-FFF2-40B4-BE49-F238E27FC236}">
                <a16:creationId xmlns:a16="http://schemas.microsoft.com/office/drawing/2014/main" id="{EF86C891-0439-3C3B-B822-778FE82F3C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982723">
            <a:off x="8536251" y="1040719"/>
            <a:ext cx="464405" cy="464405"/>
          </a:xfrm>
          <a:prstGeom prst="rect">
            <a:avLst/>
          </a:prstGeom>
        </p:spPr>
      </p:pic>
      <p:pic>
        <p:nvPicPr>
          <p:cNvPr id="9" name="图片 8">
            <a:extLst>
              <a:ext uri="{FF2B5EF4-FFF2-40B4-BE49-F238E27FC236}">
                <a16:creationId xmlns:a16="http://schemas.microsoft.com/office/drawing/2014/main" id="{1133414E-9838-8685-34A5-B868BFCCD343}"/>
              </a:ext>
            </a:extLst>
          </p:cNvPr>
          <p:cNvPicPr>
            <a:picLocks noChangeAspect="1"/>
          </p:cNvPicPr>
          <p:nvPr/>
        </p:nvPicPr>
        <p:blipFill>
          <a:blip r:embed="rId5"/>
          <a:stretch>
            <a:fillRect/>
          </a:stretch>
        </p:blipFill>
        <p:spPr>
          <a:xfrm>
            <a:off x="7799053" y="4063651"/>
            <a:ext cx="2941793" cy="2284469"/>
          </a:xfrm>
          <a:prstGeom prst="rect">
            <a:avLst/>
          </a:prstGeom>
        </p:spPr>
      </p:pic>
      <p:pic>
        <p:nvPicPr>
          <p:cNvPr id="14" name="图片 13">
            <a:extLst>
              <a:ext uri="{FF2B5EF4-FFF2-40B4-BE49-F238E27FC236}">
                <a16:creationId xmlns:a16="http://schemas.microsoft.com/office/drawing/2014/main" id="{9F026012-F228-6E18-9600-029C7FB78D9C}"/>
              </a:ext>
            </a:extLst>
          </p:cNvPr>
          <p:cNvPicPr>
            <a:picLocks noChangeAspect="1"/>
          </p:cNvPicPr>
          <p:nvPr/>
        </p:nvPicPr>
        <p:blipFill>
          <a:blip r:embed="rId6"/>
          <a:stretch>
            <a:fillRect/>
          </a:stretch>
        </p:blipFill>
        <p:spPr>
          <a:xfrm>
            <a:off x="6459272" y="1652114"/>
            <a:ext cx="2486025" cy="2085975"/>
          </a:xfrm>
          <a:prstGeom prst="rect">
            <a:avLst/>
          </a:prstGeom>
        </p:spPr>
      </p:pic>
      <p:pic>
        <p:nvPicPr>
          <p:cNvPr id="16" name="图片 15">
            <a:extLst>
              <a:ext uri="{FF2B5EF4-FFF2-40B4-BE49-F238E27FC236}">
                <a16:creationId xmlns:a16="http://schemas.microsoft.com/office/drawing/2014/main" id="{49F82F7B-15AF-AE4E-AF3F-D5C2CFFBC3A9}"/>
              </a:ext>
            </a:extLst>
          </p:cNvPr>
          <p:cNvPicPr>
            <a:picLocks noChangeAspect="1"/>
          </p:cNvPicPr>
          <p:nvPr/>
        </p:nvPicPr>
        <p:blipFill>
          <a:blip r:embed="rId7"/>
          <a:stretch>
            <a:fillRect/>
          </a:stretch>
        </p:blipFill>
        <p:spPr>
          <a:xfrm>
            <a:off x="9422620" y="1864530"/>
            <a:ext cx="1952625" cy="1857375"/>
          </a:xfrm>
          <a:prstGeom prst="rect">
            <a:avLst/>
          </a:prstGeom>
        </p:spPr>
      </p:pic>
    </p:spTree>
    <p:extLst>
      <p:ext uri="{BB962C8B-B14F-4D97-AF65-F5344CB8AC3E}">
        <p14:creationId xmlns:p14="http://schemas.microsoft.com/office/powerpoint/2010/main" val="3168338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34FA-EC88-7C7E-F257-5FDB9954EBD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FC70D4F-151D-C959-6E2C-4FD982C5D832}"/>
              </a:ext>
            </a:extLst>
          </p:cNvPr>
          <p:cNvSpPr/>
          <p:nvPr/>
        </p:nvSpPr>
        <p:spPr>
          <a:xfrm>
            <a:off x="0" y="2675316"/>
            <a:ext cx="12192000" cy="1386909"/>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文本框 3">
            <a:extLst>
              <a:ext uri="{FF2B5EF4-FFF2-40B4-BE49-F238E27FC236}">
                <a16:creationId xmlns:a16="http://schemas.microsoft.com/office/drawing/2014/main" id="{F63A028E-2FE5-8066-2524-4B7A2524B049}"/>
              </a:ext>
            </a:extLst>
          </p:cNvPr>
          <p:cNvSpPr txBox="1">
            <a:spLocks noChangeArrowheads="1"/>
          </p:cNvSpPr>
          <p:nvPr/>
        </p:nvSpPr>
        <p:spPr bwMode="auto">
          <a:xfrm>
            <a:off x="2678622" y="1048243"/>
            <a:ext cx="6834753" cy="132343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itchFamily="34" charset="0"/>
                <a:ea typeface="宋体" pitchFamily="2" charset="-122"/>
              </a:defRPr>
            </a:lvl1pPr>
            <a:lvl2pPr marL="742950" indent="-285750">
              <a:defRPr>
                <a:solidFill>
                  <a:schemeClr val="tx1"/>
                </a:solidFill>
                <a:latin typeface="Tw Cen MT" pitchFamily="34" charset="0"/>
                <a:ea typeface="宋体" pitchFamily="2" charset="-122"/>
              </a:defRPr>
            </a:lvl2pPr>
            <a:lvl3pPr marL="1143000" indent="-228600">
              <a:defRPr>
                <a:solidFill>
                  <a:schemeClr val="tx1"/>
                </a:solidFill>
                <a:latin typeface="Tw Cen MT" pitchFamily="34" charset="0"/>
                <a:ea typeface="宋体" pitchFamily="2" charset="-122"/>
              </a:defRPr>
            </a:lvl3pPr>
            <a:lvl4pPr marL="1600200" indent="-228600">
              <a:defRPr>
                <a:solidFill>
                  <a:schemeClr val="tx1"/>
                </a:solidFill>
                <a:latin typeface="Tw Cen MT" pitchFamily="34" charset="0"/>
                <a:ea typeface="宋体" pitchFamily="2" charset="-122"/>
              </a:defRPr>
            </a:lvl4pPr>
            <a:lvl5pPr marL="2057400" indent="-228600">
              <a:defRPr>
                <a:solidFill>
                  <a:schemeClr val="tx1"/>
                </a:solidFill>
                <a:latin typeface="Tw Cen MT" pitchFamily="34" charset="0"/>
                <a:ea typeface="宋体" pitchFamily="2" charset="-122"/>
              </a:defRPr>
            </a:lvl5pPr>
            <a:lvl6pPr marL="2514600" indent="-228600" fontAlgn="base">
              <a:spcBef>
                <a:spcPct val="0"/>
              </a:spcBef>
              <a:spcAft>
                <a:spcPct val="0"/>
              </a:spcAft>
              <a:defRPr>
                <a:solidFill>
                  <a:schemeClr val="tx1"/>
                </a:solidFill>
                <a:latin typeface="Tw Cen MT" pitchFamily="34" charset="0"/>
                <a:ea typeface="宋体" pitchFamily="2" charset="-122"/>
              </a:defRPr>
            </a:lvl6pPr>
            <a:lvl7pPr marL="2971800" indent="-228600" fontAlgn="base">
              <a:spcBef>
                <a:spcPct val="0"/>
              </a:spcBef>
              <a:spcAft>
                <a:spcPct val="0"/>
              </a:spcAft>
              <a:defRPr>
                <a:solidFill>
                  <a:schemeClr val="tx1"/>
                </a:solidFill>
                <a:latin typeface="Tw Cen MT" pitchFamily="34" charset="0"/>
                <a:ea typeface="宋体" pitchFamily="2" charset="-122"/>
              </a:defRPr>
            </a:lvl7pPr>
            <a:lvl8pPr marL="3429000" indent="-228600" fontAlgn="base">
              <a:spcBef>
                <a:spcPct val="0"/>
              </a:spcBef>
              <a:spcAft>
                <a:spcPct val="0"/>
              </a:spcAft>
              <a:defRPr>
                <a:solidFill>
                  <a:schemeClr val="tx1"/>
                </a:solidFill>
                <a:latin typeface="Tw Cen MT" pitchFamily="34" charset="0"/>
                <a:ea typeface="宋体" pitchFamily="2" charset="-122"/>
              </a:defRPr>
            </a:lvl8pPr>
            <a:lvl9pPr marL="3886200" indent="-228600" fontAlgn="base">
              <a:spcBef>
                <a:spcPct val="0"/>
              </a:spcBef>
              <a:spcAft>
                <a:spcPct val="0"/>
              </a:spcAft>
              <a:defRPr>
                <a:solidFill>
                  <a:schemeClr val="tx1"/>
                </a:solidFill>
                <a:latin typeface="Tw Cen MT" pitchFamily="34" charset="0"/>
                <a:ea typeface="宋体" pitchFamily="2" charset="-122"/>
              </a:defRPr>
            </a:lvl9pPr>
          </a:lstStyle>
          <a:p>
            <a:pPr algn="ctr">
              <a:defRPr/>
            </a:pPr>
            <a:r>
              <a:rPr kumimoji="1" lang="en-US" altLang="zh-CN" sz="8000" b="1" dirty="0">
                <a:ln w="12700">
                  <a:solidFill>
                    <a:srgbClr val="44659F"/>
                  </a:solidFill>
                  <a:prstDash val="solid"/>
                </a:ln>
                <a:effectLst>
                  <a:outerShdw blurRad="38100" dist="38100" dir="2700000" algn="tl">
                    <a:srgbClr val="000000">
                      <a:alpha val="43137"/>
                    </a:srgbClr>
                  </a:outerShdw>
                </a:effectLst>
                <a:latin typeface="Times New Roman" panose="02020603050405020304" pitchFamily="18" charset="0"/>
                <a:ea typeface="华文仿宋" pitchFamily="2" charset="-122"/>
                <a:cs typeface="Times New Roman" panose="02020603050405020304" pitchFamily="18" charset="0"/>
              </a:rPr>
              <a:t>Thank you !</a:t>
            </a:r>
          </a:p>
        </p:txBody>
      </p:sp>
      <p:sp>
        <p:nvSpPr>
          <p:cNvPr id="16" name="文本框 15">
            <a:extLst>
              <a:ext uri="{FF2B5EF4-FFF2-40B4-BE49-F238E27FC236}">
                <a16:creationId xmlns:a16="http://schemas.microsoft.com/office/drawing/2014/main" id="{AC6D7A5A-715F-5EF5-3789-734BFDCD2085}"/>
              </a:ext>
            </a:extLst>
          </p:cNvPr>
          <p:cNvSpPr txBox="1"/>
          <p:nvPr/>
        </p:nvSpPr>
        <p:spPr>
          <a:xfrm>
            <a:off x="845126" y="2785519"/>
            <a:ext cx="10501746" cy="1077218"/>
          </a:xfrm>
          <a:prstGeom prst="rect">
            <a:avLst/>
          </a:prstGeom>
          <a:noFill/>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PGPO</a:t>
            </a: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 Enhancing Agent Reasoning via Pseudocode-style Planning Guided Preference Optimization </a:t>
            </a:r>
            <a:endParaRPr lang="en-US" altLang="zh-CN"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83ECB79-FE47-8B14-149F-3BE9FCDA8E89}"/>
                  </a:ext>
                </a:extLst>
              </p:cNvPr>
              <p:cNvSpPr txBox="1"/>
              <p:nvPr/>
            </p:nvSpPr>
            <p:spPr>
              <a:xfrm>
                <a:off x="1" y="4869505"/>
                <a:ext cx="12126096" cy="2108269"/>
              </a:xfrm>
              <a:prstGeom prst="rect">
                <a:avLst/>
              </a:prstGeom>
              <a:noFill/>
            </p:spPr>
            <p:txBody>
              <a:bodyPr wrap="square">
                <a:spAutoFit/>
              </a:bodyPr>
              <a:lstStyle/>
              <a:p>
                <a:r>
                  <a:rPr lang="fr-FR" altLang="zh-CN" sz="1800" b="1" dirty="0">
                    <a:solidFill>
                      <a:srgbClr val="004098"/>
                    </a:solidFill>
                  </a:rPr>
                  <a:t>   </a:t>
                </a:r>
                <a:r>
                  <a:rPr lang="fr-FR" altLang="zh-CN" dirty="0">
                    <a:solidFill>
                      <a:srgbClr val="004098"/>
                    </a:solidFill>
                    <a:latin typeface="Times New Roman" panose="02020603050405020304" pitchFamily="18" charset="0"/>
                  </a:rPr>
                  <a:t>https://github.com/zouyingcao/</a:t>
                </a:r>
                <a:r>
                  <a:rPr lang="en-US" altLang="zh-CN" dirty="0">
                    <a:solidFill>
                      <a:srgbClr val="004098"/>
                    </a:solidFill>
                    <a:latin typeface="Times New Roman" panose="02020603050405020304" pitchFamily="18" charset="0"/>
                  </a:rPr>
                  <a:t>PGPO</a:t>
                </a:r>
                <a:r>
                  <a:rPr lang="fr-FR" altLang="zh-CN" dirty="0">
                    <a:solidFill>
                      <a:srgbClr val="004098"/>
                    </a:solidFill>
                    <a:latin typeface="Times New Roman" panose="02020603050405020304" pitchFamily="18" charset="0"/>
                  </a:rPr>
                  <a:t> </a:t>
                </a:r>
                <a14:m>
                  <m:oMath xmlns:m="http://schemas.openxmlformats.org/officeDocument/2006/math">
                    <m:r>
                      <a:rPr lang="en-US" altLang="zh-CN" dirty="0">
                        <a:solidFill>
                          <a:srgbClr val="004098"/>
                        </a:solidFill>
                        <a:latin typeface="Cambria Math" panose="02040503050406030204" pitchFamily="18" charset="0"/>
                      </a:rPr>
                      <m:t> </m:t>
                    </m:r>
                  </m:oMath>
                </a14:m>
                <a:endParaRPr lang="en-US" altLang="zh-CN" dirty="0">
                  <a:solidFill>
                    <a:srgbClr val="004098"/>
                  </a:solidFill>
                  <a:latin typeface="Times New Roman" panose="02020603050405020304" pitchFamily="18" charset="0"/>
                </a:endParaRPr>
              </a:p>
              <a:p>
                <a:r>
                  <a:rPr lang="fr-FR" altLang="zh-CN" dirty="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b="1" i="1" dirty="0">
                            <a:latin typeface="Cambria Math" panose="02040503050406030204" pitchFamily="18" charset="0"/>
                            <a:ea typeface="宋体" panose="02010600030101010101" pitchFamily="2" charset="-122"/>
                            <a:cs typeface="Times New Roman" panose="02020603050405020304" pitchFamily="18" charset="0"/>
                          </a:rPr>
                        </m:ctrlPr>
                      </m:sSupPr>
                      <m:e>
                        <m:r>
                          <a:rPr lang="fr-FR" altLang="zh-CN" b="1" i="1" dirty="0">
                            <a:latin typeface="Cambria Math" panose="02040503050406030204" pitchFamily="18" charset="0"/>
                            <a:ea typeface="宋体" panose="02010600030101010101" pitchFamily="2" charset="-122"/>
                            <a:cs typeface="Times New Roman" panose="02020603050405020304" pitchFamily="18" charset="0"/>
                          </a:rPr>
                          <m:t>𝐙𝐨𝐮𝐲𝐢𝐧𝐠</m:t>
                        </m:r>
                        <m:r>
                          <a:rPr lang="en-US" altLang="zh-CN" b="1" dirty="0">
                            <a:latin typeface="Cambria Math" panose="02040503050406030204" pitchFamily="18" charset="0"/>
                            <a:ea typeface="宋体" panose="02010600030101010101" pitchFamily="2" charset="-122"/>
                            <a:cs typeface="Times New Roman" panose="02020603050405020304" pitchFamily="18" charset="0"/>
                          </a:rPr>
                          <m:t> </m:t>
                        </m:r>
                        <m:r>
                          <a:rPr lang="fr-FR" altLang="zh-CN" b="1" i="0" dirty="0">
                            <a:latin typeface="Cambria Math" panose="02040503050406030204" pitchFamily="18" charset="0"/>
                            <a:ea typeface="宋体" panose="02010600030101010101" pitchFamily="2" charset="-122"/>
                            <a:cs typeface="Times New Roman" panose="02020603050405020304" pitchFamily="18" charset="0"/>
                          </a:rPr>
                          <m:t>𝐂𝐚𝐨</m:t>
                        </m:r>
                      </m:e>
                      <m:sup>
                        <m:r>
                          <a:rPr lang="en-US" altLang="zh-CN" b="1" i="1" dirty="0">
                            <a:latin typeface="Cambria Math" panose="02040503050406030204" pitchFamily="18" charset="0"/>
                            <a:ea typeface="宋体" panose="02010600030101010101" pitchFamily="2" charset="-122"/>
                            <a:cs typeface="Times New Roman" panose="02020603050405020304" pitchFamily="18" charset="0"/>
                          </a:rPr>
                          <m:t>𝟏</m:t>
                        </m:r>
                        <m:r>
                          <a:rPr lang="en-US" altLang="zh-CN" b="1" dirty="0">
                            <a:latin typeface="Cambria Math" panose="02040503050406030204" pitchFamily="18" charset="0"/>
                            <a:ea typeface="宋体" panose="02010600030101010101" pitchFamily="2" charset="-122"/>
                            <a:cs typeface="Times New Roman" panose="02020603050405020304" pitchFamily="18" charset="0"/>
                          </a:rPr>
                          <m:t>,</m:t>
                        </m:r>
                        <m:r>
                          <a:rPr lang="en-US" altLang="zh-CN" b="1" i="1" dirty="0">
                            <a:latin typeface="Cambria Math" panose="02040503050406030204" pitchFamily="18" charset="0"/>
                            <a:ea typeface="宋体" panose="02010600030101010101" pitchFamily="2" charset="-122"/>
                            <a:cs typeface="Times New Roman" panose="02020603050405020304" pitchFamily="18" charset="0"/>
                          </a:rPr>
                          <m:t>𝟑</m:t>
                        </m:r>
                        <m:r>
                          <a:rPr lang="en-US" altLang="zh-CN" b="1" i="1" dirty="0">
                            <a:latin typeface="Cambria Math" panose="02040503050406030204" pitchFamily="18" charset="0"/>
                            <a:ea typeface="宋体" panose="02010600030101010101" pitchFamily="2" charset="-122"/>
                            <a:cs typeface="Times New Roman" panose="02020603050405020304" pitchFamily="18" charset="0"/>
                          </a:rPr>
                          <m:t>, </m:t>
                        </m:r>
                        <m:r>
                          <a:rPr lang="en-US" altLang="zh-CN" b="1" i="1" dirty="0">
                            <a:latin typeface="Cambria Math" panose="02040503050406030204" pitchFamily="18" charset="0"/>
                            <a:ea typeface="宋体" panose="02010600030101010101" pitchFamily="2" charset="-122"/>
                            <a:cs typeface="Times New Roman" panose="02020603050405020304" pitchFamily="18" charset="0"/>
                          </a:rPr>
                          <m:t>𝟒</m:t>
                        </m:r>
                      </m:sup>
                    </m:sSup>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Runze</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Wang</m:t>
                        </m:r>
                      </m:e>
                      <m:sup>
                        <m:r>
                          <a:rPr lang="en-US" altLang="zh-CN" dirty="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fr-FR" altLang="zh-CN" dirty="0">
                            <a:latin typeface="Cambria Math" panose="02040503050406030204" pitchFamily="18" charset="0"/>
                            <a:ea typeface="宋体" panose="02010600030101010101" pitchFamily="2" charset="-122"/>
                            <a:cs typeface="Times New Roman" panose="02020603050405020304" pitchFamily="18" charset="0"/>
                          </a:rPr>
                          <m:t>Yifei</m:t>
                        </m:r>
                        <m:r>
                          <a:rPr lang="fr-FR" altLang="zh-CN" dirty="0">
                            <a:latin typeface="Cambria Math" panose="02040503050406030204" pitchFamily="18" charset="0"/>
                            <a:ea typeface="宋体" panose="02010600030101010101" pitchFamily="2" charset="-122"/>
                            <a:cs typeface="Times New Roman" panose="02020603050405020304" pitchFamily="18" charset="0"/>
                          </a:rPr>
                          <m:t> </m:t>
                        </m:r>
                        <m:r>
                          <m:rPr>
                            <m:sty m:val="p"/>
                          </m:rPr>
                          <a:rPr lang="fr-FR" altLang="zh-CN" dirty="0">
                            <a:latin typeface="Cambria Math" panose="02040503050406030204" pitchFamily="18" charset="0"/>
                            <a:ea typeface="宋体" panose="02010600030101010101" pitchFamily="2" charset="-122"/>
                            <a:cs typeface="Times New Roman" panose="02020603050405020304" pitchFamily="18" charset="0"/>
                          </a:rPr>
                          <m:t>Yang</m:t>
                        </m:r>
                      </m:e>
                      <m:sup>
                        <m:r>
                          <a:rPr lang="en-US" altLang="zh-CN" dirty="0">
                            <a:latin typeface="Cambria Math" panose="02040503050406030204" pitchFamily="18" charset="0"/>
                            <a:ea typeface="宋体" panose="02010600030101010101" pitchFamily="2" charset="-122"/>
                            <a:cs typeface="Times New Roman" panose="02020603050405020304" pitchFamily="18" charset="0"/>
                          </a:rPr>
                          <m:t>1,3,4</m:t>
                        </m:r>
                      </m:sup>
                    </m:sSup>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Xinbei</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Ma</m:t>
                        </m:r>
                      </m:e>
                      <m:sup>
                        <m:r>
                          <a:rPr lang="en-US" altLang="zh-CN" dirty="0">
                            <a:latin typeface="Cambria Math" panose="02040503050406030204" pitchFamily="18" charset="0"/>
                            <a:ea typeface="宋体" panose="02010600030101010101" pitchFamily="2" charset="-122"/>
                            <a:cs typeface="Times New Roman" panose="02020603050405020304" pitchFamily="18" charset="0"/>
                          </a:rPr>
                          <m:t>1,3,4</m:t>
                        </m:r>
                      </m:sup>
                    </m:sSup>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Xiaoyong</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Zhu</m:t>
                        </m:r>
                      </m:e>
                      <m:sup>
                        <m:r>
                          <a:rPr lang="en-US" altLang="zh-CN" dirty="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i="1" dirty="0">
                            <a:latin typeface="Cambria Math" panose="02040503050406030204" pitchFamily="18" charset="0"/>
                            <a:ea typeface="宋体" panose="02010600030101010101" pitchFamily="2" charset="-122"/>
                            <a:cs typeface="Times New Roman" panose="02020603050405020304" pitchFamily="18" charset="0"/>
                          </a:rPr>
                        </m:ctrlPr>
                      </m:sSupPr>
                      <m:e>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Bo</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 </m:t>
                        </m:r>
                        <m:r>
                          <m:rPr>
                            <m:nor/>
                          </m:rPr>
                          <a:rPr lang="fr-FR" altLang="zh-CN" dirty="0">
                            <a:latin typeface="Cambria Math" panose="02040503050406030204" pitchFamily="18" charset="0"/>
                            <a:ea typeface="宋体" panose="02010600030101010101" pitchFamily="2" charset="-122"/>
                            <a:cs typeface="Times New Roman" panose="02020603050405020304" pitchFamily="18" charset="0"/>
                          </a:rPr>
                          <m:t>Zheng</m:t>
                        </m:r>
                      </m:e>
                      <m:sup>
                        <m:r>
                          <a:rPr lang="en-US" altLang="zh-CN" dirty="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fr-FR" altLang="zh-CN"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fr-FR" altLang="zh-CN" dirty="0">
                            <a:latin typeface="Cambria Math" panose="02040503050406030204" pitchFamily="18" charset="0"/>
                            <a:ea typeface="宋体" panose="02010600030101010101" pitchFamily="2" charset="-122"/>
                            <a:cs typeface="Times New Roman" panose="02020603050405020304" pitchFamily="18" charset="0"/>
                          </a:rPr>
                          <m:t>Hai</m:t>
                        </m:r>
                        <m:r>
                          <a:rPr lang="fr-FR" altLang="zh-CN" dirty="0">
                            <a:latin typeface="Cambria Math" panose="02040503050406030204" pitchFamily="18" charset="0"/>
                            <a:ea typeface="宋体" panose="02010600030101010101" pitchFamily="2" charset="-122"/>
                            <a:cs typeface="Times New Roman" panose="02020603050405020304" pitchFamily="18" charset="0"/>
                          </a:rPr>
                          <m:t> </m:t>
                        </m:r>
                        <m:r>
                          <m:rPr>
                            <m:sty m:val="p"/>
                          </m:rPr>
                          <a:rPr lang="fr-FR" altLang="zh-CN" dirty="0">
                            <a:latin typeface="Cambria Math" panose="02040503050406030204" pitchFamily="18" charset="0"/>
                            <a:ea typeface="宋体" panose="02010600030101010101" pitchFamily="2" charset="-122"/>
                            <a:cs typeface="Times New Roman" panose="02020603050405020304" pitchFamily="18" charset="0"/>
                          </a:rPr>
                          <m:t>Zhao</m:t>
                        </m:r>
                      </m:e>
                      <m:sup>
                        <m:r>
                          <a:rPr lang="en-US" altLang="zh-CN" dirty="0">
                            <a:latin typeface="Cambria Math" panose="02040503050406030204" pitchFamily="18" charset="0"/>
                            <a:ea typeface="宋体" panose="02010600030101010101" pitchFamily="2" charset="-122"/>
                            <a:cs typeface="Times New Roman" panose="02020603050405020304" pitchFamily="18" charset="0"/>
                          </a:rPr>
                          <m:t>1,3,4,∗</m:t>
                        </m:r>
                      </m:sup>
                    </m:sSup>
                  </m:oMath>
                </a14:m>
                <a:br>
                  <a:rPr lang="fr-FR" altLang="zh-CN" sz="1800" b="1" dirty="0">
                    <a:latin typeface="Times New Roman" panose="02020603050405020304" pitchFamily="18" charset="0"/>
                  </a:rPr>
                </a:br>
                <a14:m>
                  <m:oMath xmlns:m="http://schemas.openxmlformats.org/officeDocument/2006/math">
                    <m:sSup>
                      <m:sSupPr>
                        <m:ctrlPr>
                          <a:rPr lang="fr-FR" altLang="zh-CN" sz="1800" b="1" i="1">
                            <a:latin typeface="Cambria Math" panose="02040503050406030204" pitchFamily="18" charset="0"/>
                          </a:rPr>
                        </m:ctrlPr>
                      </m:sSupPr>
                      <m:e>
                        <m:r>
                          <a:rPr lang="en-US" altLang="zh-CN" sz="1800" b="1">
                            <a:latin typeface="Cambria Math" panose="02040503050406030204" pitchFamily="18" charset="0"/>
                          </a:rPr>
                          <m:t> </m:t>
                        </m:r>
                      </m:e>
                      <m:sup>
                        <m:r>
                          <a:rPr lang="en-US" altLang="zh-CN" sz="1800" b="1">
                            <a:latin typeface="Cambria Math" panose="02040503050406030204" pitchFamily="18" charset="0"/>
                          </a:rPr>
                          <m:t>1</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School of Computer Science, Shanghai Jiao Tong University, </a:t>
                </a:r>
                <a14:m>
                  <m:oMath xmlns:m="http://schemas.openxmlformats.org/officeDocument/2006/math">
                    <m:sSup>
                      <m:sSupPr>
                        <m:ctrlPr>
                          <a:rPr lang="fr-FR" altLang="zh-CN"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a:latin typeface="Cambria Math" panose="02040503050406030204" pitchFamily="18" charset="0"/>
                            <a:ea typeface="宋体" panose="02010600030101010101" pitchFamily="2" charset="-122"/>
                            <a:cs typeface="Times New Roman" panose="02020603050405020304" pitchFamily="18" charset="0"/>
                          </a:rPr>
                          <m:t> </m:t>
                        </m:r>
                      </m:e>
                      <m:sup>
                        <m:r>
                          <a:rPr lang="en-US" altLang="zh-CN">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Taobao &amp;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Tmail</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Group of Alibaba</a:t>
                </a:r>
                <a:endParaRPr lang="fr-FR" altLang="zh-CN" sz="1800" dirty="0">
                  <a:latin typeface="Times New Roman" panose="02020603050405020304" pitchFamily="18" charset="0"/>
                </a:endParaRPr>
              </a:p>
              <a:p>
                <a14:m>
                  <m:oMath xmlns:m="http://schemas.openxmlformats.org/officeDocument/2006/math">
                    <m:sSup>
                      <m:sSupPr>
                        <m:ctrlPr>
                          <a:rPr lang="fr-FR" altLang="zh-CN" sz="1800" i="1">
                            <a:latin typeface="Cambria Math" panose="02040503050406030204" pitchFamily="18" charset="0"/>
                          </a:rPr>
                        </m:ctrlPr>
                      </m:sSupPr>
                      <m:e>
                        <m:r>
                          <a:rPr lang="en-US" altLang="zh-CN" sz="1800" b="0">
                            <a:latin typeface="Cambria Math" panose="02040503050406030204" pitchFamily="18" charset="0"/>
                          </a:rPr>
                          <m:t> </m:t>
                        </m:r>
                      </m:e>
                      <m:sup>
                        <m:r>
                          <a:rPr lang="en-US" altLang="zh-CN" sz="1800" b="0" i="0" smtClean="0">
                            <a:latin typeface="Cambria Math" panose="02040503050406030204" pitchFamily="18" charset="0"/>
                          </a:rPr>
                          <m:t>3</m:t>
                        </m:r>
                      </m:sup>
                    </m:sSup>
                  </m:oMath>
                </a14:m>
                <a:r>
                  <a:rPr lang="en-US" altLang="zh-CN" sz="1800" dirty="0">
                    <a:latin typeface="Times New Roman" panose="02020603050405020304" pitchFamily="18" charset="0"/>
                  </a:rPr>
                  <a:t>Key Laboratory of Shanghai Education Commission for Intelligent Interaction and Cognitive Engineering, </a:t>
                </a:r>
              </a:p>
              <a:p>
                <a:r>
                  <a:rPr lang="en-US" altLang="zh-CN" dirty="0">
                    <a:latin typeface="Times New Roman" panose="02020603050405020304" pitchFamily="18" charset="0"/>
                  </a:rPr>
                  <a:t>   </a:t>
                </a:r>
                <a:r>
                  <a:rPr lang="en-US" altLang="zh-CN" sz="1800" dirty="0">
                    <a:latin typeface="Times New Roman" panose="02020603050405020304" pitchFamily="18" charset="0"/>
                  </a:rPr>
                  <a:t>Shanghai Jiao Tong University</a:t>
                </a:r>
              </a:p>
              <a:p>
                <a14:m>
                  <m:oMath xmlns:m="http://schemas.openxmlformats.org/officeDocument/2006/math">
                    <m:sSup>
                      <m:sSupPr>
                        <m:ctrlPr>
                          <a:rPr lang="fr-FR" altLang="zh-CN" sz="1800" i="1">
                            <a:latin typeface="Cambria Math" panose="02040503050406030204" pitchFamily="18" charset="0"/>
                          </a:rPr>
                        </m:ctrlPr>
                      </m:sSupPr>
                      <m:e>
                        <m:r>
                          <a:rPr lang="en-US" altLang="zh-CN" sz="1800" b="0">
                            <a:latin typeface="Cambria Math" panose="02040503050406030204" pitchFamily="18" charset="0"/>
                          </a:rPr>
                          <m:t> </m:t>
                        </m:r>
                      </m:e>
                      <m:sup>
                        <m:r>
                          <a:rPr lang="en-US" altLang="zh-CN" sz="1800" b="0" i="0" smtClean="0">
                            <a:latin typeface="Cambria Math" panose="02040503050406030204" pitchFamily="18" charset="0"/>
                          </a:rPr>
                          <m:t>4</m:t>
                        </m:r>
                      </m:sup>
                    </m:sSup>
                  </m:oMath>
                </a14:m>
                <a:r>
                  <a:rPr lang="en-US" altLang="zh-CN" sz="1800" dirty="0">
                    <a:latin typeface="Times New Roman" panose="02020603050405020304" pitchFamily="18" charset="0"/>
                  </a:rPr>
                  <a:t>Shanghai Key Laboratory of Trusted Data Circulation and Governance in Web3</a:t>
                </a:r>
              </a:p>
              <a:p>
                <a:r>
                  <a:rPr lang="fr-FR" altLang="zh-CN" dirty="0">
                    <a:solidFill>
                      <a:schemeClr val="bg1"/>
                    </a:solidFill>
                    <a:latin typeface="Times New Roman" panose="02020603050405020304" pitchFamily="18" charset="0"/>
                    <a:cs typeface="Times New Roman" panose="02020603050405020304" pitchFamily="18" charset="0"/>
                  </a:rPr>
                  <a:t>   </a:t>
                </a:r>
                <a:r>
                  <a:rPr lang="fr-FR" altLang="zh-CN" sz="1800" dirty="0">
                    <a:solidFill>
                      <a:schemeClr val="bg1"/>
                    </a:solidFill>
                    <a:latin typeface="Times New Roman" panose="02020603050405020304" pitchFamily="18" charset="0"/>
                    <a:cs typeface="Times New Roman" panose="02020603050405020304" pitchFamily="18" charset="0"/>
                  </a:rPr>
                  <a:t>zouyingcao@sjtu.edu.cn, </a:t>
                </a:r>
                <a:r>
                  <a:rPr lang="fr-FR" altLang="zh-CN" dirty="0">
                    <a:solidFill>
                      <a:schemeClr val="bg1"/>
                    </a:solidFill>
                    <a:latin typeface="Times New Roman" panose="02020603050405020304" pitchFamily="18" charset="0"/>
                    <a:cs typeface="Times New Roman" panose="02020603050405020304" pitchFamily="18" charset="0"/>
                  </a:rPr>
                  <a:t>yunze.wrz@alibaba-inc.com</a:t>
                </a:r>
                <a:endParaRPr lang="zh-CN" altLang="en-US" sz="18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483ECB79-FE47-8B14-149F-3BE9FCDA8E89}"/>
                  </a:ext>
                </a:extLst>
              </p:cNvPr>
              <p:cNvSpPr txBox="1">
                <a:spLocks noRot="1" noChangeAspect="1" noMove="1" noResize="1" noEditPoints="1" noAdjustHandles="1" noChangeArrowheads="1" noChangeShapeType="1" noTextEdit="1"/>
              </p:cNvSpPr>
              <p:nvPr/>
            </p:nvSpPr>
            <p:spPr>
              <a:xfrm>
                <a:off x="1" y="4869505"/>
                <a:ext cx="12126096" cy="2108269"/>
              </a:xfrm>
              <a:prstGeom prst="rect">
                <a:avLst/>
              </a:prstGeom>
              <a:blipFill>
                <a:blip r:embed="rId3"/>
                <a:stretch>
                  <a:fillRect t="-1734" b="-289"/>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9A2FB74C-E2EE-3BB7-F817-7B6DC3CAF3F0}"/>
              </a:ext>
            </a:extLst>
          </p:cNvPr>
          <p:cNvPicPr>
            <a:picLocks noChangeAspect="1"/>
          </p:cNvPicPr>
          <p:nvPr/>
        </p:nvPicPr>
        <p:blipFill>
          <a:blip r:embed="rId4">
            <a:extLst>
              <a:ext uri="{96DAC541-7B7A-43D3-8B79-37D633B846F1}">
                <asvg:svgBlip xmlns:asvg="http://schemas.microsoft.com/office/drawing/2016/SVG/main" r:embed="rId5"/>
              </a:ext>
            </a:extLst>
          </a:blip>
          <a:srcRect l="21471" t="13579" r="19633" b="43102"/>
          <a:stretch/>
        </p:blipFill>
        <p:spPr>
          <a:xfrm>
            <a:off x="1290396" y="-15414"/>
            <a:ext cx="662212" cy="688883"/>
          </a:xfrm>
          <a:prstGeom prst="rect">
            <a:avLst/>
          </a:prstGeom>
        </p:spPr>
      </p:pic>
      <p:pic>
        <p:nvPicPr>
          <p:cNvPr id="4" name="图片 3">
            <a:extLst>
              <a:ext uri="{FF2B5EF4-FFF2-40B4-BE49-F238E27FC236}">
                <a16:creationId xmlns:a16="http://schemas.microsoft.com/office/drawing/2014/main" id="{631C8B20-0551-C865-4731-5E46527438FD}"/>
              </a:ext>
            </a:extLst>
          </p:cNvPr>
          <p:cNvPicPr>
            <a:picLocks noChangeAspect="1"/>
          </p:cNvPicPr>
          <p:nvPr/>
        </p:nvPicPr>
        <p:blipFill>
          <a:blip r:embed="rId6">
            <a:extLst>
              <a:ext uri="{28A0092B-C50C-407E-A947-70E740481C1C}">
                <a14:useLocalDpi xmlns:a14="http://schemas.microsoft.com/office/drawing/2010/main" val="0"/>
              </a:ext>
            </a:extLst>
          </a:blip>
          <a:srcRect t="61216"/>
          <a:stretch>
            <a:fillRect/>
          </a:stretch>
        </p:blipFill>
        <p:spPr>
          <a:xfrm>
            <a:off x="55395" y="121777"/>
            <a:ext cx="1179612" cy="457500"/>
          </a:xfrm>
          <a:prstGeom prst="rect">
            <a:avLst/>
          </a:prstGeom>
        </p:spPr>
      </p:pic>
      <p:pic>
        <p:nvPicPr>
          <p:cNvPr id="5" name="Picture 2" descr="Alibaba’s latest text-to-video model enters a competitive market, challenging global players like OpenAI.">
            <a:extLst>
              <a:ext uri="{FF2B5EF4-FFF2-40B4-BE49-F238E27FC236}">
                <a16:creationId xmlns:a16="http://schemas.microsoft.com/office/drawing/2014/main" id="{132FBE35-CCC8-F835-46B8-C0FABDF7EA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865" t="-6444" r="36200" b="46068"/>
          <a:stretch>
            <a:fillRect/>
          </a:stretch>
        </p:blipFill>
        <p:spPr bwMode="auto">
          <a:xfrm>
            <a:off x="1845598" y="79548"/>
            <a:ext cx="709329" cy="50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8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769B7-A62D-6C27-8535-9D559CA69F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6633E4-ECB9-8762-F073-4C3392293681}"/>
              </a:ext>
            </a:extLst>
          </p:cNvPr>
          <p:cNvSpPr>
            <a:spLocks noGrp="1"/>
          </p:cNvSpPr>
          <p:nvPr>
            <p:ph type="title"/>
          </p:nvPr>
        </p:nvSpPr>
        <p:spPr>
          <a:xfrm>
            <a:off x="482600" y="136525"/>
            <a:ext cx="2668310" cy="615159"/>
          </a:xfrm>
        </p:spPr>
        <p:txBody>
          <a:bodyPr/>
          <a:lstStyle/>
          <a:p>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dirty="0"/>
          </a:p>
        </p:txBody>
      </p:sp>
      <p:sp>
        <p:nvSpPr>
          <p:cNvPr id="4" name="灯片编号占位符 3">
            <a:extLst>
              <a:ext uri="{FF2B5EF4-FFF2-40B4-BE49-F238E27FC236}">
                <a16:creationId xmlns:a16="http://schemas.microsoft.com/office/drawing/2014/main" id="{B0B95C0D-42FD-D53E-3E20-24212EEEE9AB}"/>
              </a:ext>
            </a:extLst>
          </p:cNvPr>
          <p:cNvSpPr>
            <a:spLocks noGrp="1"/>
          </p:cNvSpPr>
          <p:nvPr>
            <p:ph type="sldNum" sz="quarter" idx="12"/>
          </p:nvPr>
        </p:nvSpPr>
        <p:spPr/>
        <p:txBody>
          <a:bodyPr/>
          <a:lstStyle/>
          <a:p>
            <a:fld id="{3ACD1EC8-6F57-41A7-99F1-FEDB2874BA2B}" type="slidenum">
              <a:rPr lang="zh-CN" altLang="en-US" smtClean="0"/>
              <a:t>2</a:t>
            </a:fld>
            <a:endParaRPr lang="zh-CN" altLang="en-US"/>
          </a:p>
        </p:txBody>
      </p:sp>
      <p:pic>
        <p:nvPicPr>
          <p:cNvPr id="39" name="图片 38">
            <a:extLst>
              <a:ext uri="{FF2B5EF4-FFF2-40B4-BE49-F238E27FC236}">
                <a16:creationId xmlns:a16="http://schemas.microsoft.com/office/drawing/2014/main" id="{D671F5D1-1786-B305-2852-758C15DEF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960" y="1413486"/>
            <a:ext cx="8922080" cy="4525507"/>
          </a:xfrm>
          <a:prstGeom prst="rect">
            <a:avLst/>
          </a:prstGeom>
        </p:spPr>
      </p:pic>
    </p:spTree>
    <p:extLst>
      <p:ext uri="{BB962C8B-B14F-4D97-AF65-F5344CB8AC3E}">
        <p14:creationId xmlns:p14="http://schemas.microsoft.com/office/powerpoint/2010/main" val="2070651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D5C1-828A-6CCD-CDEB-8A7C7B09517A}"/>
            </a:ext>
          </a:extLst>
        </p:cNvPr>
        <p:cNvGrpSpPr/>
        <p:nvPr/>
      </p:nvGrpSpPr>
      <p:grpSpPr>
        <a:xfrm>
          <a:off x="0" y="0"/>
          <a:ext cx="0" cy="0"/>
          <a:chOff x="0" y="0"/>
          <a:chExt cx="0" cy="0"/>
        </a:xfrm>
      </p:grpSpPr>
      <p:sp>
        <p:nvSpPr>
          <p:cNvPr id="44" name="矩形: 圆角 43">
            <a:extLst>
              <a:ext uri="{FF2B5EF4-FFF2-40B4-BE49-F238E27FC236}">
                <a16:creationId xmlns:a16="http://schemas.microsoft.com/office/drawing/2014/main" id="{F846B0AA-D2C6-3863-DAB4-615A5D26007D}"/>
              </a:ext>
            </a:extLst>
          </p:cNvPr>
          <p:cNvSpPr/>
          <p:nvPr/>
        </p:nvSpPr>
        <p:spPr>
          <a:xfrm>
            <a:off x="247746" y="4459551"/>
            <a:ext cx="2598298" cy="1305230"/>
          </a:xfrm>
          <a:prstGeom prst="roundRect">
            <a:avLst/>
          </a:prstGeom>
          <a:solidFill>
            <a:srgbClr val="E6EBEE"/>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AD0C04FC-BE98-F2E4-19BA-5D1F94D1ED16}"/>
              </a:ext>
            </a:extLst>
          </p:cNvPr>
          <p:cNvSpPr/>
          <p:nvPr/>
        </p:nvSpPr>
        <p:spPr>
          <a:xfrm>
            <a:off x="255984" y="2693774"/>
            <a:ext cx="2598298" cy="1305230"/>
          </a:xfrm>
          <a:prstGeom prst="roundRect">
            <a:avLst/>
          </a:prstGeom>
          <a:solidFill>
            <a:srgbClr val="E6EBEE"/>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87CDB97-61FA-60C6-931A-F3FAEFB85388}"/>
              </a:ext>
            </a:extLst>
          </p:cNvPr>
          <p:cNvSpPr>
            <a:spLocks noGrp="1"/>
          </p:cNvSpPr>
          <p:nvPr>
            <p:ph type="title"/>
          </p:nvPr>
        </p:nvSpPr>
        <p:spPr>
          <a:xfrm>
            <a:off x="482600" y="136525"/>
            <a:ext cx="2668310" cy="615159"/>
          </a:xfrm>
        </p:spPr>
        <p:txBody>
          <a:bodyPr/>
          <a:lstStyle/>
          <a:p>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Motivation</a:t>
            </a:r>
            <a:endParaRPr lang="zh-CN" altLang="en-US" dirty="0"/>
          </a:p>
        </p:txBody>
      </p:sp>
      <p:sp>
        <p:nvSpPr>
          <p:cNvPr id="4" name="灯片编号占位符 3">
            <a:extLst>
              <a:ext uri="{FF2B5EF4-FFF2-40B4-BE49-F238E27FC236}">
                <a16:creationId xmlns:a16="http://schemas.microsoft.com/office/drawing/2014/main" id="{3030A851-3DED-8AF0-AC22-8E948CA5D28E}"/>
              </a:ext>
            </a:extLst>
          </p:cNvPr>
          <p:cNvSpPr>
            <a:spLocks noGrp="1"/>
          </p:cNvSpPr>
          <p:nvPr>
            <p:ph type="sldNum" sz="quarter" idx="12"/>
          </p:nvPr>
        </p:nvSpPr>
        <p:spPr/>
        <p:txBody>
          <a:bodyPr/>
          <a:lstStyle/>
          <a:p>
            <a:fld id="{3ACD1EC8-6F57-41A7-99F1-FEDB2874BA2B}" type="slidenum">
              <a:rPr lang="zh-CN" altLang="en-US" smtClean="0"/>
              <a:t>3</a:t>
            </a:fld>
            <a:endParaRPr lang="zh-CN" altLang="en-US"/>
          </a:p>
        </p:txBody>
      </p:sp>
      <p:pic>
        <p:nvPicPr>
          <p:cNvPr id="3" name="图片 2">
            <a:extLst>
              <a:ext uri="{FF2B5EF4-FFF2-40B4-BE49-F238E27FC236}">
                <a16:creationId xmlns:a16="http://schemas.microsoft.com/office/drawing/2014/main" id="{491F9472-E751-0031-9CEF-FCBD22A8009E}"/>
              </a:ext>
            </a:extLst>
          </p:cNvPr>
          <p:cNvPicPr>
            <a:picLocks noChangeAspect="1"/>
          </p:cNvPicPr>
          <p:nvPr/>
        </p:nvPicPr>
        <p:blipFill>
          <a:blip r:embed="rId3"/>
          <a:stretch>
            <a:fillRect/>
          </a:stretch>
        </p:blipFill>
        <p:spPr>
          <a:xfrm>
            <a:off x="3105858" y="2287303"/>
            <a:ext cx="8928992" cy="377001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20A0DF9-AFA3-4BA6-0874-87D76DA183A8}"/>
                  </a:ext>
                </a:extLst>
              </p:cNvPr>
              <p:cNvSpPr txBox="1"/>
              <p:nvPr/>
            </p:nvSpPr>
            <p:spPr>
              <a:xfrm>
                <a:off x="8679906" y="6039795"/>
                <a:ext cx="3256722" cy="34913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One example given by </a:t>
                </a:r>
                <a14:m>
                  <m:oMath xmlns:m="http://schemas.openxmlformats.org/officeDocument/2006/math">
                    <m:sSup>
                      <m:sSupPr>
                        <m:ctrlPr>
                          <a:rPr lang="en-US" altLang="zh-CN" sz="1600" i="1" dirty="0">
                            <a:latin typeface="Cambria Math" panose="02040503050406030204" pitchFamily="18" charset="0"/>
                            <a:cs typeface="Times New Roman" panose="02020603050405020304" pitchFamily="18" charset="0"/>
                          </a:rPr>
                        </m:ctrlPr>
                      </m:sSupPr>
                      <m:e>
                        <m:r>
                          <m:rPr>
                            <m:nor/>
                          </m:rPr>
                          <a:rPr lang="en-US" altLang="zh-CN" sz="1600" b="0" i="0" dirty="0" smtClean="0">
                            <a:latin typeface="Cambria Math" panose="02040503050406030204" pitchFamily="18" charset="0"/>
                            <a:cs typeface="Times New Roman" panose="02020603050405020304" pitchFamily="18" charset="0"/>
                          </a:rPr>
                          <m:t>Wang</m:t>
                        </m:r>
                        <m:r>
                          <m:rPr>
                            <m:nor/>
                          </m:rPr>
                          <a:rPr lang="en-US" altLang="zh-CN" sz="1600" b="0" i="0" dirty="0" smtClean="0">
                            <a:latin typeface="Cambria Math" panose="02040503050406030204" pitchFamily="18" charset="0"/>
                            <a:cs typeface="Times New Roman" panose="02020603050405020304" pitchFamily="18" charset="0"/>
                          </a:rPr>
                          <m:t> </m:t>
                        </m:r>
                        <m:r>
                          <m:rPr>
                            <m:nor/>
                          </m:rPr>
                          <a:rPr lang="en-US" altLang="zh-CN" sz="1600" b="0" i="0" dirty="0" smtClean="0">
                            <a:latin typeface="Cambria Math" panose="02040503050406030204" pitchFamily="18" charset="0"/>
                            <a:cs typeface="Times New Roman" panose="02020603050405020304" pitchFamily="18" charset="0"/>
                          </a:rPr>
                          <m:t>et</m:t>
                        </m:r>
                        <m:r>
                          <m:rPr>
                            <m:nor/>
                          </m:rPr>
                          <a:rPr lang="en-US" altLang="zh-CN" sz="1600" b="0" i="0" dirty="0" smtClean="0">
                            <a:latin typeface="Cambria Math" panose="02040503050406030204" pitchFamily="18" charset="0"/>
                            <a:cs typeface="Times New Roman" panose="02020603050405020304" pitchFamily="18" charset="0"/>
                          </a:rPr>
                          <m:t> </m:t>
                        </m:r>
                        <m:r>
                          <m:rPr>
                            <m:nor/>
                          </m:rPr>
                          <a:rPr lang="en-US" altLang="zh-CN" sz="1600" b="0" i="0" dirty="0" smtClean="0">
                            <a:latin typeface="Cambria Math" panose="02040503050406030204" pitchFamily="18" charset="0"/>
                            <a:cs typeface="Times New Roman" panose="02020603050405020304" pitchFamily="18" charset="0"/>
                          </a:rPr>
                          <m:t>al</m:t>
                        </m:r>
                        <m:r>
                          <m:rPr>
                            <m:nor/>
                          </m:rPr>
                          <a:rPr lang="en-US" altLang="zh-CN" sz="1600" b="0" i="0" dirty="0" smtClean="0">
                            <a:latin typeface="Cambria Math" panose="02040503050406030204" pitchFamily="18" charset="0"/>
                            <a:cs typeface="Times New Roman" panose="02020603050405020304" pitchFamily="18" charset="0"/>
                          </a:rPr>
                          <m:t>.</m:t>
                        </m:r>
                      </m:e>
                      <m:sup>
                        <m:r>
                          <a:rPr lang="en-US" altLang="zh-CN" sz="1600" dirty="0" smtClean="0">
                            <a:latin typeface="Cambria Math" panose="02040503050406030204" pitchFamily="18" charset="0"/>
                            <a:cs typeface="Times New Roman" panose="02020603050405020304" pitchFamily="18" charset="0"/>
                          </a:rPr>
                          <m:t>[1]</m:t>
                        </m:r>
                      </m:sup>
                    </m:sSup>
                  </m:oMath>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420A0DF9-AFA3-4BA6-0874-87D76DA183A8}"/>
                  </a:ext>
                </a:extLst>
              </p:cNvPr>
              <p:cNvSpPr txBox="1">
                <a:spLocks noRot="1" noChangeAspect="1" noMove="1" noResize="1" noEditPoints="1" noAdjustHandles="1" noChangeArrowheads="1" noChangeShapeType="1" noTextEdit="1"/>
              </p:cNvSpPr>
              <p:nvPr/>
            </p:nvSpPr>
            <p:spPr>
              <a:xfrm>
                <a:off x="8679906" y="6039795"/>
                <a:ext cx="3256722" cy="349135"/>
              </a:xfrm>
              <a:prstGeom prst="rect">
                <a:avLst/>
              </a:prstGeom>
              <a:blipFill>
                <a:blip r:embed="rId4"/>
                <a:stretch>
                  <a:fillRect l="-1124" t="-1754" b="-2280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4CCE968-6817-0CA6-76B8-A8D49816F4BD}"/>
              </a:ext>
            </a:extLst>
          </p:cNvPr>
          <p:cNvSpPr txBox="1"/>
          <p:nvPr/>
        </p:nvSpPr>
        <p:spPr>
          <a:xfrm>
            <a:off x="236121" y="6519902"/>
            <a:ext cx="9064398" cy="369332"/>
          </a:xfrm>
          <a:prstGeom prst="rect">
            <a:avLst/>
          </a:prstGeom>
          <a:noFill/>
        </p:spPr>
        <p:txBody>
          <a:bodyPr wrap="square">
            <a:spAutoFit/>
          </a:bodyPr>
          <a:lstStyle/>
          <a:p>
            <a:r>
              <a:rPr lang="fr-FR" altLang="zh-CN" dirty="0">
                <a:solidFill>
                  <a:schemeClr val="bg1"/>
                </a:solidFill>
                <a:latin typeface="Times New Roman" panose="02020603050405020304" pitchFamily="18" charset="0"/>
                <a:cs typeface="Times New Roman" panose="02020603050405020304" pitchFamily="18" charset="0"/>
              </a:rPr>
              <a:t>[1] Wang X, Chen Y, Yuan L, et al. Executable code actions elicit better llm agents. ICML 2024.</a:t>
            </a:r>
            <a:endParaRPr lang="zh-CN" alt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D5C1418-B1ED-2FC5-A6C2-1705E2DE4951}"/>
                  </a:ext>
                </a:extLst>
              </p:cNvPr>
              <p:cNvSpPr txBox="1"/>
              <p:nvPr/>
            </p:nvSpPr>
            <p:spPr>
              <a:xfrm>
                <a:off x="1007425" y="1143578"/>
                <a:ext cx="10929203" cy="413318"/>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Prior </a:t>
                </a:r>
                <a14:m>
                  <m:oMath xmlns:m="http://schemas.openxmlformats.org/officeDocument/2006/math">
                    <m:sSup>
                      <m:sSupPr>
                        <m:ctrlPr>
                          <a:rPr lang="en-US" altLang="zh-CN" sz="2000" i="1" dirty="0" smtClean="0">
                            <a:latin typeface="Cambria Math" panose="02040503050406030204" pitchFamily="18" charset="0"/>
                          </a:rPr>
                        </m:ctrlPr>
                      </m:sSupPr>
                      <m:e>
                        <m:r>
                          <m:rPr>
                            <m:sty m:val="p"/>
                          </m:rPr>
                          <a:rPr lang="en-US" altLang="zh-CN" sz="2000" b="0" i="0" dirty="0" smtClean="0">
                            <a:latin typeface="Cambria Math" panose="02040503050406030204" pitchFamily="18" charset="0"/>
                          </a:rPr>
                          <m:t>work</m:t>
                        </m:r>
                      </m:e>
                      <m:sup>
                        <m:r>
                          <a:rPr lang="en-US" altLang="zh-CN" sz="2000" dirty="0">
                            <a:latin typeface="Cambria Math" panose="02040503050406030204" pitchFamily="18" charset="0"/>
                          </a:rPr>
                          <m:t>[1]</m:t>
                        </m:r>
                      </m:sup>
                    </m:sSup>
                  </m:oMath>
                </a14:m>
                <a:r>
                  <a:rPr lang="en-US" altLang="zh-CN" sz="2000" dirty="0">
                    <a:latin typeface="Times New Roman" panose="02020603050405020304" pitchFamily="18" charset="0"/>
                    <a:cs typeface="Times New Roman" panose="02020603050405020304" pitchFamily="18" charset="0"/>
                  </a:rPr>
                  <a:t> demonstrates the advantage of executable code as agent's action over text or JSON format.</a:t>
                </a:r>
              </a:p>
            </p:txBody>
          </p:sp>
        </mc:Choice>
        <mc:Fallback xmlns="">
          <p:sp>
            <p:nvSpPr>
              <p:cNvPr id="10" name="文本框 9">
                <a:extLst>
                  <a:ext uri="{FF2B5EF4-FFF2-40B4-BE49-F238E27FC236}">
                    <a16:creationId xmlns:a16="http://schemas.microsoft.com/office/drawing/2014/main" id="{0D5C1418-B1ED-2FC5-A6C2-1705E2DE4951}"/>
                  </a:ext>
                </a:extLst>
              </p:cNvPr>
              <p:cNvSpPr txBox="1">
                <a:spLocks noRot="1" noChangeAspect="1" noMove="1" noResize="1" noEditPoints="1" noAdjustHandles="1" noChangeArrowheads="1" noChangeShapeType="1" noTextEdit="1"/>
              </p:cNvSpPr>
              <p:nvPr/>
            </p:nvSpPr>
            <p:spPr>
              <a:xfrm>
                <a:off x="1007425" y="1143578"/>
                <a:ext cx="10929203" cy="413318"/>
              </a:xfrm>
              <a:prstGeom prst="rect">
                <a:avLst/>
              </a:prstGeom>
              <a:blipFill>
                <a:blip r:embed="rId5"/>
                <a:stretch>
                  <a:fillRect l="-558" t="-5970" b="-2686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1A2A13B3-EE0A-D904-6223-A7E66F25A3B0}"/>
              </a:ext>
            </a:extLst>
          </p:cNvPr>
          <p:cNvPicPr>
            <a:picLocks noChangeAspect="1"/>
          </p:cNvPicPr>
          <p:nvPr/>
        </p:nvPicPr>
        <p:blipFill>
          <a:blip r:embed="rId6">
            <a:extLst>
              <a:ext uri="{28A0092B-C50C-407E-A947-70E740481C1C}">
                <a14:useLocalDpi xmlns:a14="http://schemas.microsoft.com/office/drawing/2010/main" val="0"/>
              </a:ext>
            </a:extLst>
          </a:blip>
          <a:srcRect l="25455" t="7207" r="15323" b="19675"/>
          <a:stretch>
            <a:fillRect/>
          </a:stretch>
        </p:blipFill>
        <p:spPr>
          <a:xfrm>
            <a:off x="595531" y="1053385"/>
            <a:ext cx="387178" cy="478029"/>
          </a:xfrm>
          <a:prstGeom prst="roundRect">
            <a:avLst>
              <a:gd name="adj" fmla="val 45009"/>
            </a:avLst>
          </a:prstGeom>
        </p:spPr>
      </p:pic>
      <p:pic>
        <p:nvPicPr>
          <p:cNvPr id="14" name="图片 13">
            <a:extLst>
              <a:ext uri="{FF2B5EF4-FFF2-40B4-BE49-F238E27FC236}">
                <a16:creationId xmlns:a16="http://schemas.microsoft.com/office/drawing/2014/main" id="{F7EF6E18-E18A-53E4-59FD-BF30E86163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680" y="1664580"/>
            <a:ext cx="478029" cy="478029"/>
          </a:xfrm>
          <a:prstGeom prst="rect">
            <a:avLst/>
          </a:prstGeom>
        </p:spPr>
      </p:pic>
      <p:sp>
        <p:nvSpPr>
          <p:cNvPr id="16" name="文本框 15">
            <a:extLst>
              <a:ext uri="{FF2B5EF4-FFF2-40B4-BE49-F238E27FC236}">
                <a16:creationId xmlns:a16="http://schemas.microsoft.com/office/drawing/2014/main" id="{10CE0B4E-8404-3D85-4535-16D6543AE080}"/>
              </a:ext>
            </a:extLst>
          </p:cNvPr>
          <p:cNvSpPr txBox="1"/>
          <p:nvPr/>
        </p:nvSpPr>
        <p:spPr>
          <a:xfrm>
            <a:off x="1007425" y="1713281"/>
            <a:ext cx="6104238" cy="400110"/>
          </a:xfrm>
          <a:prstGeom prst="rect">
            <a:avLst/>
          </a:prstGeom>
          <a:noFill/>
        </p:spPr>
        <p:txBody>
          <a:bodyPr wrap="square">
            <a:spAutoFit/>
          </a:bodyPr>
          <a:lstStyle/>
          <a:p>
            <a:r>
              <a:rPr lang="en-US" altLang="zh-CN" sz="2000" b="1" i="1" dirty="0">
                <a:latin typeface="Times New Roman" panose="02020603050405020304" pitchFamily="18" charset="0"/>
                <a:cs typeface="Times New Roman" panose="02020603050405020304" pitchFamily="18" charset="0"/>
              </a:rPr>
              <a:t>How about using pseudocode to represent plan?  </a:t>
            </a:r>
            <a:endParaRPr lang="zh-CN" altLang="en-US" sz="2000" b="1" i="1" dirty="0">
              <a:latin typeface="Times New Roman" panose="02020603050405020304" pitchFamily="18" charset="0"/>
              <a:cs typeface="Times New Roman" panose="02020603050405020304" pitchFamily="18" charset="0"/>
            </a:endParaRPr>
          </a:p>
        </p:txBody>
      </p:sp>
      <p:grpSp>
        <p:nvGrpSpPr>
          <p:cNvPr id="39" name="组合 38">
            <a:extLst>
              <a:ext uri="{FF2B5EF4-FFF2-40B4-BE49-F238E27FC236}">
                <a16:creationId xmlns:a16="http://schemas.microsoft.com/office/drawing/2014/main" id="{CE0DE050-763C-B8D7-B42F-F534AD1944BD}"/>
              </a:ext>
            </a:extLst>
          </p:cNvPr>
          <p:cNvGrpSpPr/>
          <p:nvPr/>
        </p:nvGrpSpPr>
        <p:grpSpPr>
          <a:xfrm>
            <a:off x="507560" y="2879538"/>
            <a:ext cx="2354960" cy="1063300"/>
            <a:chOff x="507560" y="2736305"/>
            <a:chExt cx="2354960" cy="1063300"/>
          </a:xfrm>
        </p:grpSpPr>
        <p:pic>
          <p:nvPicPr>
            <p:cNvPr id="18" name="图片 17">
              <a:extLst>
                <a:ext uri="{FF2B5EF4-FFF2-40B4-BE49-F238E27FC236}">
                  <a16:creationId xmlns:a16="http://schemas.microsoft.com/office/drawing/2014/main" id="{D844AA2F-07A5-B386-A8DB-E39E167DA4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0215" y="2736305"/>
              <a:ext cx="663190" cy="663190"/>
            </a:xfrm>
            <a:prstGeom prst="rect">
              <a:avLst/>
            </a:prstGeom>
          </p:spPr>
        </p:pic>
        <p:pic>
          <p:nvPicPr>
            <p:cNvPr id="20" name="图片 19">
              <a:extLst>
                <a:ext uri="{FF2B5EF4-FFF2-40B4-BE49-F238E27FC236}">
                  <a16:creationId xmlns:a16="http://schemas.microsoft.com/office/drawing/2014/main" id="{3C856F2B-7A5C-7D73-7EE0-596A090B42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640" y="2801492"/>
              <a:ext cx="536449" cy="536449"/>
            </a:xfrm>
            <a:prstGeom prst="rect">
              <a:avLst/>
            </a:prstGeom>
          </p:spPr>
        </p:pic>
        <p:cxnSp>
          <p:nvCxnSpPr>
            <p:cNvPr id="22" name="直接箭头连接符 21">
              <a:extLst>
                <a:ext uri="{FF2B5EF4-FFF2-40B4-BE49-F238E27FC236}">
                  <a16:creationId xmlns:a16="http://schemas.microsoft.com/office/drawing/2014/main" id="{863B6166-A833-1DFC-4EC8-22B8A5877C39}"/>
                </a:ext>
              </a:extLst>
            </p:cNvPr>
            <p:cNvCxnSpPr>
              <a:cxnSpLocks/>
            </p:cNvCxnSpPr>
            <p:nvPr/>
          </p:nvCxnSpPr>
          <p:spPr>
            <a:xfrm>
              <a:off x="1191956" y="3178395"/>
              <a:ext cx="6006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81DE08-E456-3481-F271-81EA001E7966}"/>
                </a:ext>
              </a:extLst>
            </p:cNvPr>
            <p:cNvSpPr txBox="1"/>
            <p:nvPr/>
          </p:nvSpPr>
          <p:spPr>
            <a:xfrm>
              <a:off x="507560" y="3358977"/>
              <a:ext cx="66319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plan</a:t>
              </a:r>
              <a:endParaRPr lang="zh-CN" altLang="en-US" sz="2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C042A19F-C420-92DD-8F16-2EA2E4EA4286}"/>
                </a:ext>
              </a:extLst>
            </p:cNvPr>
            <p:cNvSpPr txBox="1"/>
            <p:nvPr/>
          </p:nvSpPr>
          <p:spPr>
            <a:xfrm>
              <a:off x="1841715" y="3399495"/>
              <a:ext cx="1020805"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actions</a:t>
              </a:r>
              <a:endParaRPr lang="zh-CN" altLang="en-US" sz="2000" dirty="0">
                <a:latin typeface="Times New Roman" panose="02020603050405020304" pitchFamily="18" charset="0"/>
                <a:cs typeface="Times New Roman" panose="02020603050405020304" pitchFamily="18" charset="0"/>
              </a:endParaRPr>
            </a:p>
          </p:txBody>
        </p:sp>
      </p:grpSp>
      <p:grpSp>
        <p:nvGrpSpPr>
          <p:cNvPr id="37" name="组合 36">
            <a:extLst>
              <a:ext uri="{FF2B5EF4-FFF2-40B4-BE49-F238E27FC236}">
                <a16:creationId xmlns:a16="http://schemas.microsoft.com/office/drawing/2014/main" id="{A8913C5F-D6AA-4DE4-738A-C185FFA2DA53}"/>
              </a:ext>
            </a:extLst>
          </p:cNvPr>
          <p:cNvGrpSpPr/>
          <p:nvPr/>
        </p:nvGrpSpPr>
        <p:grpSpPr>
          <a:xfrm>
            <a:off x="223009" y="4554309"/>
            <a:ext cx="2496113" cy="1090638"/>
            <a:chOff x="177113" y="4013948"/>
            <a:chExt cx="2496113" cy="1090638"/>
          </a:xfrm>
        </p:grpSpPr>
        <p:sp>
          <p:nvSpPr>
            <p:cNvPr id="31" name="文本框 30">
              <a:extLst>
                <a:ext uri="{FF2B5EF4-FFF2-40B4-BE49-F238E27FC236}">
                  <a16:creationId xmlns:a16="http://schemas.microsoft.com/office/drawing/2014/main" id="{1CF9C9F7-907B-8172-C4F0-5993ADAF968A}"/>
                </a:ext>
              </a:extLst>
            </p:cNvPr>
            <p:cNvSpPr txBox="1"/>
            <p:nvPr/>
          </p:nvSpPr>
          <p:spPr>
            <a:xfrm>
              <a:off x="177113" y="4695903"/>
              <a:ext cx="1445741"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pseudocode</a:t>
              </a:r>
              <a:endParaRPr lang="zh-CN" altLang="en-US" sz="2000" dirty="0">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F4642F0B-7DA9-3173-8044-5C4F5EFC90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640" y="4139407"/>
              <a:ext cx="585713" cy="585713"/>
            </a:xfrm>
            <a:prstGeom prst="rect">
              <a:avLst/>
            </a:prstGeom>
          </p:spPr>
        </p:pic>
        <p:cxnSp>
          <p:nvCxnSpPr>
            <p:cNvPr id="33" name="直接箭头连接符 32">
              <a:extLst>
                <a:ext uri="{FF2B5EF4-FFF2-40B4-BE49-F238E27FC236}">
                  <a16:creationId xmlns:a16="http://schemas.microsoft.com/office/drawing/2014/main" id="{0182CF9C-C2EE-88C5-3C4D-5000EF860404}"/>
                </a:ext>
              </a:extLst>
            </p:cNvPr>
            <p:cNvCxnSpPr>
              <a:cxnSpLocks/>
            </p:cNvCxnSpPr>
            <p:nvPr/>
          </p:nvCxnSpPr>
          <p:spPr>
            <a:xfrm>
              <a:off x="1200683" y="4465215"/>
              <a:ext cx="6006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F1F7517-2D9E-5DAE-F813-B8C85BC09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4872" y="4013948"/>
              <a:ext cx="788354" cy="788354"/>
            </a:xfrm>
            <a:prstGeom prst="rect">
              <a:avLst/>
            </a:prstGeom>
          </p:spPr>
        </p:pic>
        <p:sp>
          <p:nvSpPr>
            <p:cNvPr id="36" name="文本框 35">
              <a:extLst>
                <a:ext uri="{FF2B5EF4-FFF2-40B4-BE49-F238E27FC236}">
                  <a16:creationId xmlns:a16="http://schemas.microsoft.com/office/drawing/2014/main" id="{5898F5D3-C693-CF63-5962-F57FC2E4DFD7}"/>
                </a:ext>
              </a:extLst>
            </p:cNvPr>
            <p:cNvSpPr txBox="1"/>
            <p:nvPr/>
          </p:nvSpPr>
          <p:spPr>
            <a:xfrm>
              <a:off x="1910364" y="4704476"/>
              <a:ext cx="73737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code</a:t>
              </a:r>
              <a:endParaRPr lang="zh-CN" altLang="en-US" sz="2000" dirty="0">
                <a:latin typeface="Times New Roman" panose="02020603050405020304" pitchFamily="18" charset="0"/>
                <a:cs typeface="Times New Roman" panose="02020603050405020304" pitchFamily="18" charset="0"/>
              </a:endParaRPr>
            </a:p>
          </p:txBody>
        </p:sp>
      </p:grpSp>
      <p:pic>
        <p:nvPicPr>
          <p:cNvPr id="41" name="图片 40">
            <a:extLst>
              <a:ext uri="{FF2B5EF4-FFF2-40B4-BE49-F238E27FC236}">
                <a16:creationId xmlns:a16="http://schemas.microsoft.com/office/drawing/2014/main" id="{B56C6BB3-9928-DC80-5FB3-10BAE74F07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1208527" y="3966067"/>
            <a:ext cx="525077" cy="525077"/>
          </a:xfrm>
          <a:prstGeom prst="rect">
            <a:avLst/>
          </a:prstGeom>
        </p:spPr>
      </p:pic>
      <p:sp>
        <p:nvSpPr>
          <p:cNvPr id="46" name="文本框 45">
            <a:extLst>
              <a:ext uri="{FF2B5EF4-FFF2-40B4-BE49-F238E27FC236}">
                <a16:creationId xmlns:a16="http://schemas.microsoft.com/office/drawing/2014/main" id="{21F83D90-27FA-2FC5-24AF-22C3351A53AF}"/>
              </a:ext>
            </a:extLst>
          </p:cNvPr>
          <p:cNvSpPr txBox="1"/>
          <p:nvPr/>
        </p:nvSpPr>
        <p:spPr>
          <a:xfrm>
            <a:off x="7326394" y="1738139"/>
            <a:ext cx="4763346" cy="369332"/>
          </a:xfrm>
          <a:prstGeom prst="rect">
            <a:avLst/>
          </a:prstGeom>
          <a:noFill/>
        </p:spPr>
        <p:txBody>
          <a:bodyPr wrap="square">
            <a:spAutoFit/>
          </a:bodyPr>
          <a:lstStyle/>
          <a:p>
            <a:r>
              <a:rPr lang="en-US" altLang="zh-CN" sz="1800" b="1" i="1" dirty="0">
                <a:solidFill>
                  <a:srgbClr val="44659F"/>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Pseudocode-style Plan (P-code Plan)</a:t>
            </a:r>
            <a:endParaRPr lang="zh-CN" altLang="en-US" b="1" i="1" dirty="0">
              <a:solidFill>
                <a:srgbClr val="44659F"/>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endParaRPr>
          </a:p>
        </p:txBody>
      </p:sp>
      <p:pic>
        <p:nvPicPr>
          <p:cNvPr id="52" name="图片 51">
            <a:extLst>
              <a:ext uri="{FF2B5EF4-FFF2-40B4-BE49-F238E27FC236}">
                <a16:creationId xmlns:a16="http://schemas.microsoft.com/office/drawing/2014/main" id="{219C45B5-EEDD-21B8-2036-40F905E1D7B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6542" y="1718865"/>
            <a:ext cx="402111" cy="402111"/>
          </a:xfrm>
          <a:prstGeom prst="rect">
            <a:avLst/>
          </a:prstGeom>
        </p:spPr>
      </p:pic>
    </p:spTree>
    <p:extLst>
      <p:ext uri="{BB962C8B-B14F-4D97-AF65-F5344CB8AC3E}">
        <p14:creationId xmlns:p14="http://schemas.microsoft.com/office/powerpoint/2010/main" val="407763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8672C-2A8E-4FFA-B9DD-45B50A245DC3}"/>
              </a:ext>
            </a:extLst>
          </p:cNvPr>
          <p:cNvSpPr>
            <a:spLocks noGrp="1"/>
          </p:cNvSpPr>
          <p:nvPr>
            <p:ph type="title"/>
          </p:nvPr>
        </p:nvSpPr>
        <p:spPr>
          <a:xfrm>
            <a:off x="482599" y="64656"/>
            <a:ext cx="10137373" cy="672573"/>
          </a:xfrm>
        </p:spPr>
        <p:txBody>
          <a:bodyPr/>
          <a:lstStyle/>
          <a:p>
            <a:pPr>
              <a:lnSpc>
                <a:spcPct val="100000"/>
              </a:lnSpc>
            </a:pPr>
            <a:r>
              <a:rPr lang="en-US" altLang="zh-CN" dirty="0">
                <a:latin typeface="Times New Roman" panose="02020603050405020304" pitchFamily="18" charset="0"/>
                <a:cs typeface="Times New Roman" panose="02020603050405020304" pitchFamily="18" charset="0"/>
              </a:rPr>
              <a:t>Definition of P-code Plan</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0DCD223-8F37-46D0-9AFE-079B3C2852E2}"/>
              </a:ext>
            </a:extLst>
          </p:cNvPr>
          <p:cNvSpPr>
            <a:spLocks noGrp="1"/>
          </p:cNvSpPr>
          <p:nvPr>
            <p:ph type="sldNum" sz="quarter" idx="12"/>
          </p:nvPr>
        </p:nvSpPr>
        <p:spPr/>
        <p:txBody>
          <a:bodyPr/>
          <a:lstStyle/>
          <a:p>
            <a:fld id="{3ACD1EC8-6F57-41A7-99F1-FEDB2874BA2B}" type="slidenum">
              <a:rPr lang="zh-CN" altLang="en-US" smtClean="0"/>
              <a:t>4</a:t>
            </a:fld>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FDB884-ACA5-4812-3254-F36F681AF11B}"/>
                  </a:ext>
                </a:extLst>
              </p:cNvPr>
              <p:cNvSpPr txBox="1"/>
              <p:nvPr/>
            </p:nvSpPr>
            <p:spPr>
              <a:xfrm>
                <a:off x="575668" y="1139284"/>
                <a:ext cx="10729192" cy="2822376"/>
              </a:xfrm>
              <a:prstGeom prst="rect">
                <a:avLst/>
              </a:prstGeom>
              <a:noFill/>
            </p:spPr>
            <p:txBody>
              <a:bodyPr wrap="square">
                <a:spAutoFit/>
              </a:bodyPr>
              <a:lstStyle/>
              <a:p>
                <a:pPr marL="0" lvl="1"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cs typeface="Times New Roman" panose="02020603050405020304" pitchFamily="18" charset="0"/>
                  </a:rPr>
                  <a:t>P-code Plan. </a:t>
                </a:r>
                <a14:m>
                  <m:oMath xmlns:m="http://schemas.openxmlformats.org/officeDocument/2006/math">
                    <m:r>
                      <a:rPr lang="en-US" altLang="zh-CN" sz="2000">
                        <a:solidFill>
                          <a:schemeClr val="tx1">
                            <a:lumMod val="65000"/>
                            <a:lumOff val="35000"/>
                          </a:schemeClr>
                        </a:solidFill>
                        <a:latin typeface="Cambria Math" panose="02040503050406030204" pitchFamily="18" charset="0"/>
                      </a:rPr>
                      <m:t>(</m:t>
                    </m:r>
                    <m:sSub>
                      <m:sSubPr>
                        <m:ctrlPr>
                          <a:rPr lang="en-US" altLang="zh-CN" sz="2000" i="1">
                            <a:solidFill>
                              <a:schemeClr val="tx1">
                                <a:lumMod val="65000"/>
                                <a:lumOff val="35000"/>
                              </a:schemeClr>
                            </a:solidFill>
                            <a:latin typeface="Cambria Math" panose="02040503050406030204" pitchFamily="18" charset="0"/>
                          </a:rPr>
                        </m:ctrlPr>
                      </m:sSubPr>
                      <m:e>
                        <m:r>
                          <a:rPr lang="en-US" altLang="zh-CN" sz="2000">
                            <a:solidFill>
                              <a:schemeClr val="tx1">
                                <a:lumMod val="65000"/>
                                <a:lumOff val="35000"/>
                              </a:schemeClr>
                            </a:solidFill>
                            <a:latin typeface="Cambria Math" panose="02040503050406030204" pitchFamily="18" charset="0"/>
                          </a:rPr>
                          <m:t>𝑃</m:t>
                        </m:r>
                      </m:e>
                      <m:sub>
                        <m:r>
                          <a:rPr lang="en-US" altLang="zh-CN" sz="2000">
                            <a:solidFill>
                              <a:schemeClr val="tx1">
                                <a:lumMod val="65000"/>
                                <a:lumOff val="35000"/>
                              </a:schemeClr>
                            </a:solidFill>
                            <a:latin typeface="Cambria Math" panose="02040503050406030204" pitchFamily="18" charset="0"/>
                          </a:rPr>
                          <m:t>𝑠</m:t>
                        </m:r>
                      </m:sub>
                    </m:sSub>
                    <m:r>
                      <a:rPr lang="en-US" altLang="zh-CN" sz="2000">
                        <a:solidFill>
                          <a:schemeClr val="tx1">
                            <a:lumMod val="65000"/>
                            <a:lumOff val="35000"/>
                          </a:schemeClr>
                        </a:solidFill>
                        <a:latin typeface="Cambria Math" panose="02040503050406030204" pitchFamily="18" charset="0"/>
                      </a:rPr>
                      <m:t>,</m:t>
                    </m:r>
                    <m:r>
                      <a:rPr lang="en-US" altLang="zh-CN" sz="2000">
                        <a:solidFill>
                          <a:schemeClr val="tx1">
                            <a:lumMod val="65000"/>
                            <a:lumOff val="35000"/>
                          </a:schemeClr>
                        </a:solidFill>
                        <a:latin typeface="Cambria Math" panose="02040503050406030204" pitchFamily="18" charset="0"/>
                      </a:rPr>
                      <m:t>𝐸</m:t>
                    </m:r>
                    <m:r>
                      <a:rPr lang="en-US" altLang="zh-CN" sz="2000" b="0" smtClean="0">
                        <a:solidFill>
                          <a:schemeClr val="tx1"/>
                        </a:solidFill>
                        <a:latin typeface="Cambria Math" panose="02040503050406030204" pitchFamily="18" charset="0"/>
                      </a:rPr>
                      <m:t>)</m:t>
                    </m:r>
                  </m:oMath>
                </a14:m>
                <a:r>
                  <a:rPr lang="en-US" altLang="zh-CN" sz="2000" dirty="0">
                    <a:solidFill>
                      <a:schemeClr val="tx1"/>
                    </a:solidFill>
                    <a:latin typeface="Times New Roman" panose="02020603050405020304" pitchFamily="18" charset="0"/>
                    <a:cs typeface="Times New Roman" panose="02020603050405020304" pitchFamily="18" charset="0"/>
                  </a:rPr>
                  <a:t>, the combination of </a:t>
                </a:r>
                <a:r>
                  <a:rPr lang="en-US" altLang="zh-CN" sz="2000" dirty="0">
                    <a:latin typeface="Times New Roman" panose="02020603050405020304" pitchFamily="18" charset="0"/>
                    <a:cs typeface="Times New Roman" panose="02020603050405020304" pitchFamily="18" charset="0"/>
                  </a:rPr>
                  <a:t>abstract planning steps and task-specific planning entities</a:t>
                </a:r>
              </a:p>
              <a:p>
                <a:pPr marL="603058" lvl="2"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Planning Step</a:t>
                </a:r>
                <a:r>
                  <a:rPr lang="en-US" altLang="zh-CN" sz="2000" b="1"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 </a:t>
                </a:r>
                <a14:m>
                  <m:oMath xmlns:m="http://schemas.openxmlformats.org/officeDocument/2006/math">
                    <m:sSub>
                      <m:sSubPr>
                        <m:ctrlPr>
                          <a:rPr lang="en-US" altLang="zh-CN" sz="2000" i="1"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ctrlPr>
                      </m:sSubPr>
                      <m:e>
                        <m:r>
                          <a:rPr lang="en-US" altLang="zh-CN" sz="2000" b="0" i="1"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𝑃</m:t>
                        </m:r>
                      </m:e>
                      <m:sub>
                        <m:r>
                          <a:rPr lang="en-US" altLang="zh-CN" sz="2000" b="0" i="1"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𝑠</m:t>
                        </m:r>
                      </m:sub>
                    </m:sSub>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𝑖𝑑</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𝑛𝑎𝑚𝑒</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𝑝𝑎𝑟𝑎𝑚𝑒𝑡𝑒𝑟</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𝑟𝑒𝑡𝑢𝑟𝑛</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𝑣𝑎𝑙𝑢𝑒</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𝑐𝑜𝑛𝑡𝑟𝑜𝑙</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𝑓𝑙𝑜𝑤</m:t>
                    </m:r>
                    <m:r>
                      <a:rPr lang="en-US" altLang="zh-CN" sz="2000" i="1">
                        <a:solidFill>
                          <a:schemeClr val="tx1">
                            <a:lumMod val="65000"/>
                            <a:lumOff val="35000"/>
                          </a:schemeClr>
                        </a:solidFill>
                        <a:latin typeface="Cambria Math" panose="02040503050406030204" pitchFamily="18" charset="0"/>
                        <a:ea typeface="微软雅黑"/>
                        <a:cs typeface="Times New Roman" panose="02020603050405020304" pitchFamily="18" charset="0"/>
                      </a:rPr>
                      <m:t>])</m:t>
                    </m:r>
                  </m:oMath>
                </a14:m>
                <a:endPar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endParaRPr>
              </a:p>
              <a:p>
                <a:pPr marL="1206118" lvl="3"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Similar to function in traditional programming languages, one planning step usually corresponds to a subset of actions oriented to one subtask.</a:t>
                </a:r>
                <a:endPar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endParaRPr>
              </a:p>
              <a:p>
                <a:pPr marL="1206118" lvl="3" indent="-342900">
                  <a:lnSpc>
                    <a:spcPct val="110000"/>
                  </a:lnSpc>
                  <a:spcBef>
                    <a:spcPts val="600"/>
                  </a:spcBef>
                  <a:buFont typeface="Arial" panose="020B0604020202020204" pitchFamily="34" charset="0"/>
                  <a:buChar char="•"/>
                </a:pPr>
                <a14:m>
                  <m:oMath xmlns:m="http://schemas.openxmlformats.org/officeDocument/2006/math">
                    <m:r>
                      <a:rPr lang="en-US" altLang="zh-CN" sz="2000" i="1">
                        <a:solidFill>
                          <a:schemeClr val="tx1">
                            <a:lumMod val="65000"/>
                            <a:lumOff val="35000"/>
                          </a:schemeClr>
                        </a:solidFill>
                        <a:latin typeface="Cambria Math" panose="02040503050406030204" pitchFamily="18" charset="0"/>
                        <a:cs typeface="Times New Roman" panose="02020603050405020304" pitchFamily="18" charset="0"/>
                      </a:rPr>
                      <m:t>𝑛𝑎𝑚𝑒</m:t>
                    </m:r>
                  </m:oMath>
                </a14:m>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 abstracts a function identifier to describe the reasoning process of this subtask.</a:t>
                </a:r>
              </a:p>
              <a:p>
                <a:pPr marL="603058" lvl="2"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Planning Entity</a:t>
                </a:r>
                <a:r>
                  <a:rPr lang="en-US" altLang="zh-CN" sz="2000" b="1"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 </a:t>
                </a:r>
                <a14:m>
                  <m:oMath xmlns:m="http://schemas.openxmlformats.org/officeDocument/2006/math">
                    <m:r>
                      <a:rPr lang="en-US" altLang="zh-CN" sz="2000" b="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𝐸</m:t>
                    </m:r>
                    <m:r>
                      <m:rPr>
                        <m:nor/>
                      </m:rP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m:t> = {</m:t>
                    </m:r>
                    <m:sSub>
                      <m:sSubPr>
                        <m:ctrlPr>
                          <a:rPr lang="en-US" altLang="zh-CN" sz="200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ctrlPr>
                      </m:sSubPr>
                      <m:e>
                        <m:r>
                          <a:rPr lang="en-US" altLang="zh-CN" sz="2000" b="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𝑒</m:t>
                        </m:r>
                      </m:e>
                      <m:sub>
                        <m:r>
                          <a:rPr lang="en-US" altLang="zh-CN" sz="2000" b="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1</m:t>
                        </m:r>
                      </m:sub>
                    </m:sSub>
                    <m:r>
                      <m:rPr>
                        <m:nor/>
                      </m:rP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m:t>,</m:t>
                    </m:r>
                    <m:r>
                      <a:rPr lang="en-US" altLang="zh-CN" sz="2000" b="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   </m:t>
                    </m:r>
                    <m:sSub>
                      <m:sSubPr>
                        <m:ctrlPr>
                          <a:rPr lang="en-US" altLang="zh-CN" sz="2000" i="1" dirty="0">
                            <a:solidFill>
                              <a:schemeClr val="tx1">
                                <a:lumMod val="65000"/>
                                <a:lumOff val="35000"/>
                              </a:schemeClr>
                            </a:solidFill>
                            <a:latin typeface="Cambria Math" panose="02040503050406030204" pitchFamily="18" charset="0"/>
                            <a:ea typeface="微软雅黑"/>
                            <a:cs typeface="Times New Roman" panose="02020603050405020304" pitchFamily="18" charset="0"/>
                          </a:rPr>
                        </m:ctrlPr>
                      </m:sSubPr>
                      <m:e>
                        <m:r>
                          <a:rPr lang="en-US" altLang="zh-CN" sz="2000" b="0" i="1" dirty="0">
                            <a:solidFill>
                              <a:schemeClr val="tx1">
                                <a:lumMod val="65000"/>
                                <a:lumOff val="35000"/>
                              </a:schemeClr>
                            </a:solidFill>
                            <a:latin typeface="Cambria Math" panose="02040503050406030204" pitchFamily="18" charset="0"/>
                            <a:ea typeface="微软雅黑"/>
                            <a:cs typeface="Times New Roman" panose="02020603050405020304" pitchFamily="18" charset="0"/>
                          </a:rPr>
                          <m:t>𝑒</m:t>
                        </m:r>
                      </m:e>
                      <m:sub>
                        <m:r>
                          <a:rPr lang="en-US" altLang="zh-CN" sz="2000" b="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2</m:t>
                        </m:r>
                      </m:sub>
                    </m:sSub>
                    <m:r>
                      <m:rPr>
                        <m:nor/>
                      </m:rP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m:t>, ...,</m:t>
                    </m:r>
                    <m:sSub>
                      <m:sSubPr>
                        <m:ctrlPr>
                          <a:rPr lang="en-US" altLang="zh-CN" sz="2000" i="1" dirty="0">
                            <a:solidFill>
                              <a:schemeClr val="tx1">
                                <a:lumMod val="65000"/>
                                <a:lumOff val="35000"/>
                              </a:schemeClr>
                            </a:solidFill>
                            <a:latin typeface="Cambria Math" panose="02040503050406030204" pitchFamily="18" charset="0"/>
                            <a:ea typeface="微软雅黑"/>
                            <a:cs typeface="Times New Roman" panose="02020603050405020304" pitchFamily="18" charset="0"/>
                          </a:rPr>
                        </m:ctrlPr>
                      </m:sSubPr>
                      <m:e>
                        <m:r>
                          <a:rPr lang="en-US" altLang="zh-CN" sz="2000" b="0" i="1" dirty="0">
                            <a:solidFill>
                              <a:schemeClr val="tx1">
                                <a:lumMod val="65000"/>
                                <a:lumOff val="35000"/>
                              </a:schemeClr>
                            </a:solidFill>
                            <a:latin typeface="Cambria Math" panose="02040503050406030204" pitchFamily="18" charset="0"/>
                            <a:ea typeface="微软雅黑"/>
                            <a:cs typeface="Times New Roman" panose="02020603050405020304" pitchFamily="18" charset="0"/>
                          </a:rPr>
                          <m:t>𝑒</m:t>
                        </m:r>
                      </m:e>
                      <m:sub>
                        <m:r>
                          <a:rPr lang="en-US" altLang="zh-CN" sz="2000" b="0" i="1" dirty="0" smtClean="0">
                            <a:solidFill>
                              <a:schemeClr val="tx1">
                                <a:lumMod val="65000"/>
                                <a:lumOff val="35000"/>
                              </a:schemeClr>
                            </a:solidFill>
                            <a:latin typeface="Cambria Math" panose="02040503050406030204" pitchFamily="18" charset="0"/>
                            <a:ea typeface="微软雅黑"/>
                            <a:cs typeface="Times New Roman" panose="02020603050405020304" pitchFamily="18" charset="0"/>
                          </a:rPr>
                          <m:t>𝑚</m:t>
                        </m:r>
                      </m:sub>
                    </m:sSub>
                    <m:r>
                      <m:rPr>
                        <m:nor/>
                      </m:rP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m:t>}</m:t>
                    </m:r>
                  </m:oMath>
                </a14:m>
                <a:endPar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endParaRPr>
              </a:p>
              <a:p>
                <a:pPr marL="1206118" lvl="3"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refs to the prior knowledge entities used to specify some parameters in the planning step.</a:t>
                </a:r>
                <a:endParaRPr lang="zh-CN" altLang="en-US"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2FDB884-ACA5-4812-3254-F36F681AF11B}"/>
                  </a:ext>
                </a:extLst>
              </p:cNvPr>
              <p:cNvSpPr txBox="1">
                <a:spLocks noRot="1" noChangeAspect="1" noMove="1" noResize="1" noEditPoints="1" noAdjustHandles="1" noChangeArrowheads="1" noChangeShapeType="1" noTextEdit="1"/>
              </p:cNvSpPr>
              <p:nvPr/>
            </p:nvSpPr>
            <p:spPr>
              <a:xfrm>
                <a:off x="575668" y="1139284"/>
                <a:ext cx="10729192" cy="2822376"/>
              </a:xfrm>
              <a:prstGeom prst="rect">
                <a:avLst/>
              </a:prstGeom>
              <a:blipFill>
                <a:blip r:embed="rId3"/>
                <a:stretch>
                  <a:fillRect l="-511" t="-1080" b="-3024"/>
                </a:stretch>
              </a:blipFill>
            </p:spPr>
            <p:txBody>
              <a:bodyPr/>
              <a:lstStyle/>
              <a:p>
                <a:r>
                  <a:rPr lang="zh-CN" altLang="en-US">
                    <a:noFill/>
                  </a:rPr>
                  <a:t> </a:t>
                </a:r>
              </a:p>
            </p:txBody>
          </p:sp>
        </mc:Fallback>
      </mc:AlternateContent>
      <p:sp>
        <p:nvSpPr>
          <p:cNvPr id="7" name="矩形: 圆角 4">
            <a:extLst>
              <a:ext uri="{FF2B5EF4-FFF2-40B4-BE49-F238E27FC236}">
                <a16:creationId xmlns:a16="http://schemas.microsoft.com/office/drawing/2014/main" id="{7D32E478-93D8-BFCB-83BD-1933D7E99D6B}"/>
              </a:ext>
            </a:extLst>
          </p:cNvPr>
          <p:cNvSpPr/>
          <p:nvPr/>
        </p:nvSpPr>
        <p:spPr>
          <a:xfrm>
            <a:off x="709134" y="4459064"/>
            <a:ext cx="5054036" cy="1899056"/>
          </a:xfrm>
          <a:custGeom>
            <a:avLst/>
            <a:gdLst>
              <a:gd name="connsiteX0" fmla="*/ 0 w 3023929"/>
              <a:gd name="connsiteY0" fmla="*/ 287303 h 3149206"/>
              <a:gd name="connsiteX1" fmla="*/ 287303 w 3023929"/>
              <a:gd name="connsiteY1" fmla="*/ 0 h 3149206"/>
              <a:gd name="connsiteX2" fmla="*/ 777168 w 3023929"/>
              <a:gd name="connsiteY2" fmla="*/ 0 h 3149206"/>
              <a:gd name="connsiteX3" fmla="*/ 1218046 w 3023929"/>
              <a:gd name="connsiteY3" fmla="*/ 0 h 3149206"/>
              <a:gd name="connsiteX4" fmla="*/ 1732404 w 3023929"/>
              <a:gd name="connsiteY4" fmla="*/ 0 h 3149206"/>
              <a:gd name="connsiteX5" fmla="*/ 2148788 w 3023929"/>
              <a:gd name="connsiteY5" fmla="*/ 0 h 3149206"/>
              <a:gd name="connsiteX6" fmla="*/ 2736626 w 3023929"/>
              <a:gd name="connsiteY6" fmla="*/ 0 h 3149206"/>
              <a:gd name="connsiteX7" fmla="*/ 3023929 w 3023929"/>
              <a:gd name="connsiteY7" fmla="*/ 287303 h 3149206"/>
              <a:gd name="connsiteX8" fmla="*/ 3023929 w 3023929"/>
              <a:gd name="connsiteY8" fmla="*/ 853715 h 3149206"/>
              <a:gd name="connsiteX9" fmla="*/ 3023929 w 3023929"/>
              <a:gd name="connsiteY9" fmla="*/ 1420127 h 3149206"/>
              <a:gd name="connsiteX10" fmla="*/ 3023929 w 3023929"/>
              <a:gd name="connsiteY10" fmla="*/ 1960793 h 3149206"/>
              <a:gd name="connsiteX11" fmla="*/ 3023929 w 3023929"/>
              <a:gd name="connsiteY11" fmla="*/ 2861903 h 3149206"/>
              <a:gd name="connsiteX12" fmla="*/ 2736626 w 3023929"/>
              <a:gd name="connsiteY12" fmla="*/ 3149206 h 3149206"/>
              <a:gd name="connsiteX13" fmla="*/ 2271255 w 3023929"/>
              <a:gd name="connsiteY13" fmla="*/ 3149206 h 3149206"/>
              <a:gd name="connsiteX14" fmla="*/ 1781390 w 3023929"/>
              <a:gd name="connsiteY14" fmla="*/ 3149206 h 3149206"/>
              <a:gd name="connsiteX15" fmla="*/ 1365005 w 3023929"/>
              <a:gd name="connsiteY15" fmla="*/ 3149206 h 3149206"/>
              <a:gd name="connsiteX16" fmla="*/ 850647 w 3023929"/>
              <a:gd name="connsiteY16" fmla="*/ 3149206 h 3149206"/>
              <a:gd name="connsiteX17" fmla="*/ 287303 w 3023929"/>
              <a:gd name="connsiteY17" fmla="*/ 3149206 h 3149206"/>
              <a:gd name="connsiteX18" fmla="*/ 0 w 3023929"/>
              <a:gd name="connsiteY18" fmla="*/ 2861903 h 3149206"/>
              <a:gd name="connsiteX19" fmla="*/ 0 w 3023929"/>
              <a:gd name="connsiteY19" fmla="*/ 2346983 h 3149206"/>
              <a:gd name="connsiteX20" fmla="*/ 0 w 3023929"/>
              <a:gd name="connsiteY20" fmla="*/ 1883555 h 3149206"/>
              <a:gd name="connsiteX21" fmla="*/ 0 w 3023929"/>
              <a:gd name="connsiteY21" fmla="*/ 1394381 h 3149206"/>
              <a:gd name="connsiteX22" fmla="*/ 0 w 3023929"/>
              <a:gd name="connsiteY22" fmla="*/ 827969 h 3149206"/>
              <a:gd name="connsiteX23" fmla="*/ 0 w 3023929"/>
              <a:gd name="connsiteY23" fmla="*/ 287303 h 314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23929" h="3149206" fill="none" extrusionOk="0">
                <a:moveTo>
                  <a:pt x="0" y="287303"/>
                </a:moveTo>
                <a:cubicBezTo>
                  <a:pt x="43353" y="140367"/>
                  <a:pt x="125150" y="-2928"/>
                  <a:pt x="287303" y="0"/>
                </a:cubicBezTo>
                <a:cubicBezTo>
                  <a:pt x="493181" y="-39516"/>
                  <a:pt x="594584" y="39082"/>
                  <a:pt x="777168" y="0"/>
                </a:cubicBezTo>
                <a:cubicBezTo>
                  <a:pt x="959753" y="-39082"/>
                  <a:pt x="1115708" y="6122"/>
                  <a:pt x="1218046" y="0"/>
                </a:cubicBezTo>
                <a:cubicBezTo>
                  <a:pt x="1320384" y="-6122"/>
                  <a:pt x="1501623" y="55363"/>
                  <a:pt x="1732404" y="0"/>
                </a:cubicBezTo>
                <a:cubicBezTo>
                  <a:pt x="1963185" y="-55363"/>
                  <a:pt x="2059120" y="9968"/>
                  <a:pt x="2148788" y="0"/>
                </a:cubicBezTo>
                <a:cubicBezTo>
                  <a:pt x="2238456" y="-9968"/>
                  <a:pt x="2562178" y="57940"/>
                  <a:pt x="2736626" y="0"/>
                </a:cubicBezTo>
                <a:cubicBezTo>
                  <a:pt x="2899968" y="-335"/>
                  <a:pt x="2981154" y="145199"/>
                  <a:pt x="3023929" y="287303"/>
                </a:cubicBezTo>
                <a:cubicBezTo>
                  <a:pt x="3082649" y="495561"/>
                  <a:pt x="2988355" y="687513"/>
                  <a:pt x="3023929" y="853715"/>
                </a:cubicBezTo>
                <a:cubicBezTo>
                  <a:pt x="3059503" y="1019917"/>
                  <a:pt x="3010143" y="1278714"/>
                  <a:pt x="3023929" y="1420127"/>
                </a:cubicBezTo>
                <a:cubicBezTo>
                  <a:pt x="3037715" y="1561540"/>
                  <a:pt x="2973927" y="1837649"/>
                  <a:pt x="3023929" y="1960793"/>
                </a:cubicBezTo>
                <a:cubicBezTo>
                  <a:pt x="3073931" y="2083937"/>
                  <a:pt x="2943039" y="2454863"/>
                  <a:pt x="3023929" y="2861903"/>
                </a:cubicBezTo>
                <a:cubicBezTo>
                  <a:pt x="3017975" y="3027593"/>
                  <a:pt x="2909480" y="3192628"/>
                  <a:pt x="2736626" y="3149206"/>
                </a:cubicBezTo>
                <a:cubicBezTo>
                  <a:pt x="2634794" y="3162446"/>
                  <a:pt x="2422563" y="3099008"/>
                  <a:pt x="2271255" y="3149206"/>
                </a:cubicBezTo>
                <a:cubicBezTo>
                  <a:pt x="2119947" y="3199404"/>
                  <a:pt x="1941635" y="3124804"/>
                  <a:pt x="1781390" y="3149206"/>
                </a:cubicBezTo>
                <a:cubicBezTo>
                  <a:pt x="1621146" y="3173608"/>
                  <a:pt x="1539384" y="3144812"/>
                  <a:pt x="1365005" y="3149206"/>
                </a:cubicBezTo>
                <a:cubicBezTo>
                  <a:pt x="1190626" y="3153600"/>
                  <a:pt x="1036504" y="3123351"/>
                  <a:pt x="850647" y="3149206"/>
                </a:cubicBezTo>
                <a:cubicBezTo>
                  <a:pt x="664790" y="3175061"/>
                  <a:pt x="428809" y="3116458"/>
                  <a:pt x="287303" y="3149206"/>
                </a:cubicBezTo>
                <a:cubicBezTo>
                  <a:pt x="151820" y="3140689"/>
                  <a:pt x="2773" y="3018607"/>
                  <a:pt x="0" y="2861903"/>
                </a:cubicBezTo>
                <a:cubicBezTo>
                  <a:pt x="-55498" y="2725821"/>
                  <a:pt x="31098" y="2586494"/>
                  <a:pt x="0" y="2346983"/>
                </a:cubicBezTo>
                <a:cubicBezTo>
                  <a:pt x="-31098" y="2107472"/>
                  <a:pt x="11075" y="2056180"/>
                  <a:pt x="0" y="1883555"/>
                </a:cubicBezTo>
                <a:cubicBezTo>
                  <a:pt x="-11075" y="1710930"/>
                  <a:pt x="27755" y="1520562"/>
                  <a:pt x="0" y="1394381"/>
                </a:cubicBezTo>
                <a:cubicBezTo>
                  <a:pt x="-27755" y="1268200"/>
                  <a:pt x="15600" y="1076884"/>
                  <a:pt x="0" y="827969"/>
                </a:cubicBezTo>
                <a:cubicBezTo>
                  <a:pt x="-15600" y="579054"/>
                  <a:pt x="21494" y="444718"/>
                  <a:pt x="0" y="287303"/>
                </a:cubicBezTo>
                <a:close/>
              </a:path>
              <a:path w="3023929" h="3149206" stroke="0" extrusionOk="0">
                <a:moveTo>
                  <a:pt x="0" y="287303"/>
                </a:moveTo>
                <a:cubicBezTo>
                  <a:pt x="12071" y="126099"/>
                  <a:pt x="113155" y="33999"/>
                  <a:pt x="287303" y="0"/>
                </a:cubicBezTo>
                <a:cubicBezTo>
                  <a:pt x="470614" y="-44907"/>
                  <a:pt x="646211" y="58735"/>
                  <a:pt x="826154" y="0"/>
                </a:cubicBezTo>
                <a:cubicBezTo>
                  <a:pt x="1006097" y="-58735"/>
                  <a:pt x="1167752" y="22943"/>
                  <a:pt x="1291525" y="0"/>
                </a:cubicBezTo>
                <a:cubicBezTo>
                  <a:pt x="1415298" y="-22943"/>
                  <a:pt x="1561362" y="2407"/>
                  <a:pt x="1732404" y="0"/>
                </a:cubicBezTo>
                <a:cubicBezTo>
                  <a:pt x="1903446" y="-2407"/>
                  <a:pt x="2038631" y="40486"/>
                  <a:pt x="2148788" y="0"/>
                </a:cubicBezTo>
                <a:cubicBezTo>
                  <a:pt x="2258945" y="-40486"/>
                  <a:pt x="2575246" y="46679"/>
                  <a:pt x="2736626" y="0"/>
                </a:cubicBezTo>
                <a:cubicBezTo>
                  <a:pt x="2902434" y="2412"/>
                  <a:pt x="2991779" y="125614"/>
                  <a:pt x="3023929" y="287303"/>
                </a:cubicBezTo>
                <a:cubicBezTo>
                  <a:pt x="3048751" y="424083"/>
                  <a:pt x="2977497" y="618935"/>
                  <a:pt x="3023929" y="802223"/>
                </a:cubicBezTo>
                <a:cubicBezTo>
                  <a:pt x="3070361" y="985511"/>
                  <a:pt x="2979882" y="1175666"/>
                  <a:pt x="3023929" y="1317143"/>
                </a:cubicBezTo>
                <a:cubicBezTo>
                  <a:pt x="3067976" y="1458620"/>
                  <a:pt x="2992717" y="1540201"/>
                  <a:pt x="3023929" y="1754825"/>
                </a:cubicBezTo>
                <a:cubicBezTo>
                  <a:pt x="3055141" y="1969449"/>
                  <a:pt x="3012400" y="2079478"/>
                  <a:pt x="3023929" y="2243999"/>
                </a:cubicBezTo>
                <a:cubicBezTo>
                  <a:pt x="3035458" y="2408520"/>
                  <a:pt x="2967343" y="2652236"/>
                  <a:pt x="3023929" y="2861903"/>
                </a:cubicBezTo>
                <a:cubicBezTo>
                  <a:pt x="3017678" y="3005464"/>
                  <a:pt x="2899933" y="3172412"/>
                  <a:pt x="2736626" y="3149206"/>
                </a:cubicBezTo>
                <a:cubicBezTo>
                  <a:pt x="2605017" y="3170136"/>
                  <a:pt x="2498334" y="3134644"/>
                  <a:pt x="2295748" y="3149206"/>
                </a:cubicBezTo>
                <a:cubicBezTo>
                  <a:pt x="2093162" y="3163768"/>
                  <a:pt x="2036574" y="3101276"/>
                  <a:pt x="1830376" y="3149206"/>
                </a:cubicBezTo>
                <a:cubicBezTo>
                  <a:pt x="1624178" y="3197136"/>
                  <a:pt x="1453144" y="3146181"/>
                  <a:pt x="1340512" y="3149206"/>
                </a:cubicBezTo>
                <a:cubicBezTo>
                  <a:pt x="1227880" y="3152231"/>
                  <a:pt x="1049248" y="3104440"/>
                  <a:pt x="826154" y="3149206"/>
                </a:cubicBezTo>
                <a:cubicBezTo>
                  <a:pt x="603060" y="3193972"/>
                  <a:pt x="545633" y="3103898"/>
                  <a:pt x="287303" y="3149206"/>
                </a:cubicBezTo>
                <a:cubicBezTo>
                  <a:pt x="137188" y="3164018"/>
                  <a:pt x="28268" y="3051770"/>
                  <a:pt x="0" y="2861903"/>
                </a:cubicBezTo>
                <a:cubicBezTo>
                  <a:pt x="-60059" y="2728577"/>
                  <a:pt x="38235" y="2472986"/>
                  <a:pt x="0" y="2295491"/>
                </a:cubicBezTo>
                <a:cubicBezTo>
                  <a:pt x="-38235" y="2117996"/>
                  <a:pt x="57370" y="1996156"/>
                  <a:pt x="0" y="1754825"/>
                </a:cubicBezTo>
                <a:cubicBezTo>
                  <a:pt x="-57370" y="1513494"/>
                  <a:pt x="14313" y="1490585"/>
                  <a:pt x="0" y="1291397"/>
                </a:cubicBezTo>
                <a:cubicBezTo>
                  <a:pt x="-14313" y="1092209"/>
                  <a:pt x="32489" y="965661"/>
                  <a:pt x="0" y="827969"/>
                </a:cubicBezTo>
                <a:cubicBezTo>
                  <a:pt x="-32489" y="690277"/>
                  <a:pt x="64111" y="536769"/>
                  <a:pt x="0" y="287303"/>
                </a:cubicBezTo>
                <a:close/>
              </a:path>
            </a:pathLst>
          </a:custGeom>
          <a:solidFill>
            <a:srgbClr val="D4E7F4"/>
          </a:solidFill>
          <a:ln>
            <a:gradFill flip="none" rotWithShape="1">
              <a:gsLst>
                <a:gs pos="0">
                  <a:srgbClr val="44659F"/>
                </a:gs>
                <a:gs pos="27000">
                  <a:schemeClr val="accent1">
                    <a:lumMod val="45000"/>
                    <a:lumOff val="55000"/>
                  </a:schemeClr>
                </a:gs>
                <a:gs pos="70000">
                  <a:srgbClr val="E3EFFF"/>
                </a:gs>
                <a:gs pos="48000">
                  <a:schemeClr val="accent1">
                    <a:lumMod val="30000"/>
                    <a:lumOff val="70000"/>
                  </a:schemeClr>
                </a:gs>
              </a:gsLst>
              <a:lin ang="16200000" scaled="1"/>
              <a:tileRect/>
            </a:gradFill>
            <a:extLst>
              <a:ext uri="{C807C97D-BFC1-408E-A445-0C87EB9F89A2}">
                <ask:lineSketchStyleProps xmlns:ask="http://schemas.microsoft.com/office/drawing/2018/sketchyshapes" sd="2700244381">
                  <a:custGeom>
                    <a:avLst/>
                    <a:gdLst>
                      <a:gd name="connsiteX0" fmla="*/ 0 w 5054036"/>
                      <a:gd name="connsiteY0" fmla="*/ 173251 h 1899056"/>
                      <a:gd name="connsiteX1" fmla="*/ 480183 w 5054036"/>
                      <a:gd name="connsiteY1" fmla="*/ 0 h 1899056"/>
                      <a:gd name="connsiteX2" fmla="*/ 1298917 w 5054036"/>
                      <a:gd name="connsiteY2" fmla="*/ 0 h 1899056"/>
                      <a:gd name="connsiteX3" fmla="*/ 2035778 w 5054036"/>
                      <a:gd name="connsiteY3" fmla="*/ 0 h 1899056"/>
                      <a:gd name="connsiteX4" fmla="*/ 2895448 w 5054036"/>
                      <a:gd name="connsiteY4" fmla="*/ 0 h 1899056"/>
                      <a:gd name="connsiteX5" fmla="*/ 3591371 w 5054036"/>
                      <a:gd name="connsiteY5" fmla="*/ 0 h 1899056"/>
                      <a:gd name="connsiteX6" fmla="*/ 4573852 w 5054036"/>
                      <a:gd name="connsiteY6" fmla="*/ 0 h 1899056"/>
                      <a:gd name="connsiteX7" fmla="*/ 5054036 w 5054036"/>
                      <a:gd name="connsiteY7" fmla="*/ 173251 h 1899056"/>
                      <a:gd name="connsiteX8" fmla="*/ 5054036 w 5054036"/>
                      <a:gd name="connsiteY8" fmla="*/ 514813 h 1899056"/>
                      <a:gd name="connsiteX9" fmla="*/ 5054036 w 5054036"/>
                      <a:gd name="connsiteY9" fmla="*/ 856374 h 1899056"/>
                      <a:gd name="connsiteX10" fmla="*/ 5054036 w 5054036"/>
                      <a:gd name="connsiteY10" fmla="*/ 1182410 h 1899056"/>
                      <a:gd name="connsiteX11" fmla="*/ 5054036 w 5054036"/>
                      <a:gd name="connsiteY11" fmla="*/ 1725804 h 1899056"/>
                      <a:gd name="connsiteX12" fmla="*/ 4573852 w 5054036"/>
                      <a:gd name="connsiteY12" fmla="*/ 1899056 h 1899056"/>
                      <a:gd name="connsiteX13" fmla="*/ 3796056 w 5054036"/>
                      <a:gd name="connsiteY13" fmla="*/ 1899056 h 1899056"/>
                      <a:gd name="connsiteX14" fmla="*/ 2977321 w 5054036"/>
                      <a:gd name="connsiteY14" fmla="*/ 1899056 h 1899056"/>
                      <a:gd name="connsiteX15" fmla="*/ 2281397 w 5054036"/>
                      <a:gd name="connsiteY15" fmla="*/ 1899056 h 1899056"/>
                      <a:gd name="connsiteX16" fmla="*/ 1421726 w 5054036"/>
                      <a:gd name="connsiteY16" fmla="*/ 1899056 h 1899056"/>
                      <a:gd name="connsiteX17" fmla="*/ 480183 w 5054036"/>
                      <a:gd name="connsiteY17" fmla="*/ 1899056 h 1899056"/>
                      <a:gd name="connsiteX18" fmla="*/ 0 w 5054036"/>
                      <a:gd name="connsiteY18" fmla="*/ 1725804 h 1899056"/>
                      <a:gd name="connsiteX19" fmla="*/ 0 w 5054036"/>
                      <a:gd name="connsiteY19" fmla="*/ 1415293 h 1899056"/>
                      <a:gd name="connsiteX20" fmla="*/ 0 w 5054036"/>
                      <a:gd name="connsiteY20" fmla="*/ 1135834 h 1899056"/>
                      <a:gd name="connsiteX21" fmla="*/ 0 w 5054036"/>
                      <a:gd name="connsiteY21" fmla="*/ 840849 h 1899056"/>
                      <a:gd name="connsiteX22" fmla="*/ 0 w 5054036"/>
                      <a:gd name="connsiteY22" fmla="*/ 499287 h 1899056"/>
                      <a:gd name="connsiteX23" fmla="*/ 0 w 5054036"/>
                      <a:gd name="connsiteY23" fmla="*/ 173251 h 1899056"/>
                      <a:gd name="connsiteX0" fmla="*/ 0 w 5054036"/>
                      <a:gd name="connsiteY0" fmla="*/ 173251 h 1899056"/>
                      <a:gd name="connsiteX1" fmla="*/ 480183 w 5054036"/>
                      <a:gd name="connsiteY1" fmla="*/ 0 h 1899056"/>
                      <a:gd name="connsiteX2" fmla="*/ 1380790 w 5054036"/>
                      <a:gd name="connsiteY2" fmla="*/ 0 h 1899056"/>
                      <a:gd name="connsiteX3" fmla="*/ 2158587 w 5054036"/>
                      <a:gd name="connsiteY3" fmla="*/ 0 h 1899056"/>
                      <a:gd name="connsiteX4" fmla="*/ 2895448 w 5054036"/>
                      <a:gd name="connsiteY4" fmla="*/ 0 h 1899056"/>
                      <a:gd name="connsiteX5" fmla="*/ 3591371 w 5054036"/>
                      <a:gd name="connsiteY5" fmla="*/ 0 h 1899056"/>
                      <a:gd name="connsiteX6" fmla="*/ 4573852 w 5054036"/>
                      <a:gd name="connsiteY6" fmla="*/ 0 h 1899056"/>
                      <a:gd name="connsiteX7" fmla="*/ 5054036 w 5054036"/>
                      <a:gd name="connsiteY7" fmla="*/ 173251 h 1899056"/>
                      <a:gd name="connsiteX8" fmla="*/ 5054036 w 5054036"/>
                      <a:gd name="connsiteY8" fmla="*/ 483762 h 1899056"/>
                      <a:gd name="connsiteX9" fmla="*/ 5054036 w 5054036"/>
                      <a:gd name="connsiteY9" fmla="*/ 794272 h 1899056"/>
                      <a:gd name="connsiteX10" fmla="*/ 5054036 w 5054036"/>
                      <a:gd name="connsiteY10" fmla="*/ 1058206 h 1899056"/>
                      <a:gd name="connsiteX11" fmla="*/ 5054036 w 5054036"/>
                      <a:gd name="connsiteY11" fmla="*/ 1353191 h 1899056"/>
                      <a:gd name="connsiteX12" fmla="*/ 5054036 w 5054036"/>
                      <a:gd name="connsiteY12" fmla="*/ 1725804 h 1899056"/>
                      <a:gd name="connsiteX13" fmla="*/ 4573852 w 5054036"/>
                      <a:gd name="connsiteY13" fmla="*/ 1899056 h 1899056"/>
                      <a:gd name="connsiteX14" fmla="*/ 3836992 w 5054036"/>
                      <a:gd name="connsiteY14" fmla="*/ 1899056 h 1899056"/>
                      <a:gd name="connsiteX15" fmla="*/ 3059194 w 5054036"/>
                      <a:gd name="connsiteY15" fmla="*/ 1899056 h 1899056"/>
                      <a:gd name="connsiteX16" fmla="*/ 2240461 w 5054036"/>
                      <a:gd name="connsiteY16" fmla="*/ 1899056 h 1899056"/>
                      <a:gd name="connsiteX17" fmla="*/ 1380790 w 5054036"/>
                      <a:gd name="connsiteY17" fmla="*/ 1899056 h 1899056"/>
                      <a:gd name="connsiteX18" fmla="*/ 480183 w 5054036"/>
                      <a:gd name="connsiteY18" fmla="*/ 1899056 h 1899056"/>
                      <a:gd name="connsiteX19" fmla="*/ 0 w 5054036"/>
                      <a:gd name="connsiteY19" fmla="*/ 1725804 h 1899056"/>
                      <a:gd name="connsiteX20" fmla="*/ 0 w 5054036"/>
                      <a:gd name="connsiteY20" fmla="*/ 1384242 h 1899056"/>
                      <a:gd name="connsiteX21" fmla="*/ 0 w 5054036"/>
                      <a:gd name="connsiteY21" fmla="*/ 1058206 h 1899056"/>
                      <a:gd name="connsiteX22" fmla="*/ 0 w 5054036"/>
                      <a:gd name="connsiteY22" fmla="*/ 778747 h 1899056"/>
                      <a:gd name="connsiteX23" fmla="*/ 0 w 5054036"/>
                      <a:gd name="connsiteY23" fmla="*/ 499287 h 1899056"/>
                      <a:gd name="connsiteX24" fmla="*/ 0 w 5054036"/>
                      <a:gd name="connsiteY24" fmla="*/ 173251 h 189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4036" h="1899056" fill="none" extrusionOk="0">
                        <a:moveTo>
                          <a:pt x="0" y="173251"/>
                        </a:moveTo>
                        <a:cubicBezTo>
                          <a:pt x="55484" y="77640"/>
                          <a:pt x="238651" y="-15533"/>
                          <a:pt x="480183" y="0"/>
                        </a:cubicBezTo>
                        <a:cubicBezTo>
                          <a:pt x="817436" y="15870"/>
                          <a:pt x="1028193" y="52274"/>
                          <a:pt x="1298917" y="0"/>
                        </a:cubicBezTo>
                        <a:cubicBezTo>
                          <a:pt x="1601834" y="4697"/>
                          <a:pt x="1856632" y="-8619"/>
                          <a:pt x="2035778" y="0"/>
                        </a:cubicBezTo>
                        <a:cubicBezTo>
                          <a:pt x="2229887" y="73841"/>
                          <a:pt x="2530816" y="33544"/>
                          <a:pt x="2895448" y="0"/>
                        </a:cubicBezTo>
                        <a:cubicBezTo>
                          <a:pt x="3283821" y="-29211"/>
                          <a:pt x="3459548" y="6472"/>
                          <a:pt x="3591371" y="0"/>
                        </a:cubicBezTo>
                        <a:cubicBezTo>
                          <a:pt x="3664326" y="7579"/>
                          <a:pt x="4289803" y="87893"/>
                          <a:pt x="4573852" y="0"/>
                        </a:cubicBezTo>
                        <a:cubicBezTo>
                          <a:pt x="4820200" y="-8270"/>
                          <a:pt x="4991843" y="73414"/>
                          <a:pt x="5054036" y="173251"/>
                        </a:cubicBezTo>
                        <a:cubicBezTo>
                          <a:pt x="5157385" y="309602"/>
                          <a:pt x="4997899" y="411901"/>
                          <a:pt x="5054036" y="514813"/>
                        </a:cubicBezTo>
                        <a:cubicBezTo>
                          <a:pt x="5111133" y="618535"/>
                          <a:pt x="5038255" y="772857"/>
                          <a:pt x="5054036" y="856374"/>
                        </a:cubicBezTo>
                        <a:cubicBezTo>
                          <a:pt x="5071858" y="971254"/>
                          <a:pt x="4996177" y="1099942"/>
                          <a:pt x="5054036" y="1182410"/>
                        </a:cubicBezTo>
                        <a:cubicBezTo>
                          <a:pt x="5139577" y="1328166"/>
                          <a:pt x="4847850" y="1513659"/>
                          <a:pt x="5054036" y="1725804"/>
                        </a:cubicBezTo>
                        <a:cubicBezTo>
                          <a:pt x="5038699" y="1822560"/>
                          <a:pt x="4879222" y="1900075"/>
                          <a:pt x="4573852" y="1899056"/>
                        </a:cubicBezTo>
                        <a:cubicBezTo>
                          <a:pt x="4394736" y="1919338"/>
                          <a:pt x="4080702" y="1843857"/>
                          <a:pt x="3796056" y="1899056"/>
                        </a:cubicBezTo>
                        <a:cubicBezTo>
                          <a:pt x="3605900" y="1906286"/>
                          <a:pt x="3282659" y="1857703"/>
                          <a:pt x="2977321" y="1899056"/>
                        </a:cubicBezTo>
                        <a:cubicBezTo>
                          <a:pt x="2699116" y="1916300"/>
                          <a:pt x="2603469" y="1902636"/>
                          <a:pt x="2281397" y="1899056"/>
                        </a:cubicBezTo>
                        <a:cubicBezTo>
                          <a:pt x="2006173" y="1915380"/>
                          <a:pt x="1730299" y="1921263"/>
                          <a:pt x="1421726" y="1899056"/>
                        </a:cubicBezTo>
                        <a:cubicBezTo>
                          <a:pt x="1096721" y="1863976"/>
                          <a:pt x="734699" y="1920156"/>
                          <a:pt x="480183" y="1899056"/>
                        </a:cubicBezTo>
                        <a:cubicBezTo>
                          <a:pt x="255413" y="1888932"/>
                          <a:pt x="12689" y="1829703"/>
                          <a:pt x="0" y="1725804"/>
                        </a:cubicBezTo>
                        <a:cubicBezTo>
                          <a:pt x="-99310" y="1629547"/>
                          <a:pt x="57270" y="1570953"/>
                          <a:pt x="0" y="1415293"/>
                        </a:cubicBezTo>
                        <a:cubicBezTo>
                          <a:pt x="-54067" y="1273699"/>
                          <a:pt x="17947" y="1229028"/>
                          <a:pt x="0" y="1135834"/>
                        </a:cubicBezTo>
                        <a:cubicBezTo>
                          <a:pt x="4541" y="1028333"/>
                          <a:pt x="40870" y="904850"/>
                          <a:pt x="0" y="840849"/>
                        </a:cubicBezTo>
                        <a:cubicBezTo>
                          <a:pt x="-58300" y="753973"/>
                          <a:pt x="-9452" y="641888"/>
                          <a:pt x="0" y="499287"/>
                        </a:cubicBezTo>
                        <a:cubicBezTo>
                          <a:pt x="-30045" y="351965"/>
                          <a:pt x="64996" y="274525"/>
                          <a:pt x="0" y="173251"/>
                        </a:cubicBezTo>
                        <a:close/>
                      </a:path>
                      <a:path w="5054036" h="1899056" stroke="0" extrusionOk="0">
                        <a:moveTo>
                          <a:pt x="0" y="173251"/>
                        </a:moveTo>
                        <a:cubicBezTo>
                          <a:pt x="38925" y="85927"/>
                          <a:pt x="173319" y="-28283"/>
                          <a:pt x="480183" y="0"/>
                        </a:cubicBezTo>
                        <a:cubicBezTo>
                          <a:pt x="789675" y="-9834"/>
                          <a:pt x="993598" y="44185"/>
                          <a:pt x="1380790" y="0"/>
                        </a:cubicBezTo>
                        <a:cubicBezTo>
                          <a:pt x="1686863" y="8574"/>
                          <a:pt x="1900583" y="27613"/>
                          <a:pt x="2158587" y="0"/>
                        </a:cubicBezTo>
                        <a:cubicBezTo>
                          <a:pt x="2410335" y="19884"/>
                          <a:pt x="2564349" y="2590"/>
                          <a:pt x="2895448" y="0"/>
                        </a:cubicBezTo>
                        <a:cubicBezTo>
                          <a:pt x="3130801" y="2265"/>
                          <a:pt x="3393768" y="-18652"/>
                          <a:pt x="3591371" y="0"/>
                        </a:cubicBezTo>
                        <a:cubicBezTo>
                          <a:pt x="3706976" y="-19390"/>
                          <a:pt x="4311491" y="30423"/>
                          <a:pt x="4573852" y="0"/>
                        </a:cubicBezTo>
                        <a:cubicBezTo>
                          <a:pt x="4856460" y="-7751"/>
                          <a:pt x="5006511" y="89901"/>
                          <a:pt x="5054036" y="173251"/>
                        </a:cubicBezTo>
                        <a:cubicBezTo>
                          <a:pt x="5110462" y="291446"/>
                          <a:pt x="4969467" y="339847"/>
                          <a:pt x="5054036" y="483762"/>
                        </a:cubicBezTo>
                        <a:cubicBezTo>
                          <a:pt x="5107045" y="577839"/>
                          <a:pt x="5009315" y="710528"/>
                          <a:pt x="5054036" y="794272"/>
                        </a:cubicBezTo>
                        <a:cubicBezTo>
                          <a:pt x="5128525" y="871162"/>
                          <a:pt x="4983719" y="923208"/>
                          <a:pt x="5054036" y="1058206"/>
                        </a:cubicBezTo>
                        <a:cubicBezTo>
                          <a:pt x="5099937" y="1189976"/>
                          <a:pt x="5022719" y="1244493"/>
                          <a:pt x="5054036" y="1353191"/>
                        </a:cubicBezTo>
                        <a:cubicBezTo>
                          <a:pt x="5074643" y="1415114"/>
                          <a:pt x="4986300" y="1575864"/>
                          <a:pt x="5054036" y="1725804"/>
                        </a:cubicBezTo>
                        <a:cubicBezTo>
                          <a:pt x="5067396" y="1866473"/>
                          <a:pt x="4806662" y="1924621"/>
                          <a:pt x="4573852" y="1899056"/>
                        </a:cubicBezTo>
                        <a:cubicBezTo>
                          <a:pt x="4329232" y="1941443"/>
                          <a:pt x="4177100" y="1858545"/>
                          <a:pt x="3836992" y="1899056"/>
                        </a:cubicBezTo>
                        <a:cubicBezTo>
                          <a:pt x="3504120" y="1907518"/>
                          <a:pt x="3380707" y="1871704"/>
                          <a:pt x="3059194" y="1899056"/>
                        </a:cubicBezTo>
                        <a:cubicBezTo>
                          <a:pt x="2738404" y="1960344"/>
                          <a:pt x="2450181" y="1895954"/>
                          <a:pt x="2240461" y="1899056"/>
                        </a:cubicBezTo>
                        <a:cubicBezTo>
                          <a:pt x="2068269" y="1929793"/>
                          <a:pt x="1722817" y="1844521"/>
                          <a:pt x="1380790" y="1899056"/>
                        </a:cubicBezTo>
                        <a:cubicBezTo>
                          <a:pt x="1014472" y="1927309"/>
                          <a:pt x="926033" y="1896496"/>
                          <a:pt x="480183" y="1899056"/>
                        </a:cubicBezTo>
                        <a:cubicBezTo>
                          <a:pt x="230580" y="1937406"/>
                          <a:pt x="37385" y="1824282"/>
                          <a:pt x="0" y="1725804"/>
                        </a:cubicBezTo>
                        <a:cubicBezTo>
                          <a:pt x="-70418" y="1639086"/>
                          <a:pt x="80053" y="1466908"/>
                          <a:pt x="0" y="1384242"/>
                        </a:cubicBezTo>
                        <a:cubicBezTo>
                          <a:pt x="-70635" y="1278161"/>
                          <a:pt x="87167" y="1203561"/>
                          <a:pt x="0" y="1058206"/>
                        </a:cubicBezTo>
                        <a:cubicBezTo>
                          <a:pt x="-121830" y="897458"/>
                          <a:pt x="19025" y="863726"/>
                          <a:pt x="0" y="778747"/>
                        </a:cubicBezTo>
                        <a:cubicBezTo>
                          <a:pt x="-35807" y="663052"/>
                          <a:pt x="49826" y="577926"/>
                          <a:pt x="0" y="499287"/>
                        </a:cubicBezTo>
                        <a:cubicBezTo>
                          <a:pt x="-69547" y="395719"/>
                          <a:pt x="130373" y="346583"/>
                          <a:pt x="0" y="173251"/>
                        </a:cubicBezTo>
                        <a:close/>
                      </a:path>
                      <a:path w="5054036" h="1899056" fill="none" stroke="0" extrusionOk="0">
                        <a:moveTo>
                          <a:pt x="0" y="173251"/>
                        </a:moveTo>
                        <a:cubicBezTo>
                          <a:pt x="101449" y="78566"/>
                          <a:pt x="197370" y="24157"/>
                          <a:pt x="480183" y="0"/>
                        </a:cubicBezTo>
                        <a:cubicBezTo>
                          <a:pt x="830214" y="-31054"/>
                          <a:pt x="949032" y="32249"/>
                          <a:pt x="1298917" y="0"/>
                        </a:cubicBezTo>
                        <a:cubicBezTo>
                          <a:pt x="1604947" y="-35530"/>
                          <a:pt x="1846191" y="-3559"/>
                          <a:pt x="2035778" y="0"/>
                        </a:cubicBezTo>
                        <a:cubicBezTo>
                          <a:pt x="2253429" y="9293"/>
                          <a:pt x="2484297" y="-21943"/>
                          <a:pt x="2895448" y="0"/>
                        </a:cubicBezTo>
                        <a:cubicBezTo>
                          <a:pt x="3260012" y="-13394"/>
                          <a:pt x="3418531" y="18287"/>
                          <a:pt x="3591371" y="0"/>
                        </a:cubicBezTo>
                        <a:cubicBezTo>
                          <a:pt x="3722373" y="40433"/>
                          <a:pt x="4308930" y="34238"/>
                          <a:pt x="4573852" y="0"/>
                        </a:cubicBezTo>
                        <a:cubicBezTo>
                          <a:pt x="4829629" y="25061"/>
                          <a:pt x="4962876" y="100835"/>
                          <a:pt x="5054036" y="173251"/>
                        </a:cubicBezTo>
                        <a:cubicBezTo>
                          <a:pt x="5166943" y="281579"/>
                          <a:pt x="5004739" y="429073"/>
                          <a:pt x="5054036" y="514813"/>
                        </a:cubicBezTo>
                        <a:cubicBezTo>
                          <a:pt x="5116818" y="640883"/>
                          <a:pt x="5034070" y="796156"/>
                          <a:pt x="5054036" y="856374"/>
                        </a:cubicBezTo>
                        <a:cubicBezTo>
                          <a:pt x="5060677" y="939657"/>
                          <a:pt x="4961215" y="1096341"/>
                          <a:pt x="5054036" y="1182410"/>
                        </a:cubicBezTo>
                        <a:cubicBezTo>
                          <a:pt x="5112976" y="1272694"/>
                          <a:pt x="4899456" y="1433488"/>
                          <a:pt x="5054036" y="1725804"/>
                        </a:cubicBezTo>
                        <a:cubicBezTo>
                          <a:pt x="5054763" y="1879192"/>
                          <a:pt x="4859693" y="1938226"/>
                          <a:pt x="4573852" y="1899056"/>
                        </a:cubicBezTo>
                        <a:cubicBezTo>
                          <a:pt x="4407983" y="1913374"/>
                          <a:pt x="4023730" y="1854400"/>
                          <a:pt x="3796056" y="1899056"/>
                        </a:cubicBezTo>
                        <a:cubicBezTo>
                          <a:pt x="3535460" y="1857007"/>
                          <a:pt x="3277288" y="1857046"/>
                          <a:pt x="2977321" y="1899056"/>
                        </a:cubicBezTo>
                        <a:cubicBezTo>
                          <a:pt x="2709513" y="1909668"/>
                          <a:pt x="2561708" y="1875680"/>
                          <a:pt x="2281397" y="1899056"/>
                        </a:cubicBezTo>
                        <a:cubicBezTo>
                          <a:pt x="1979648" y="1944384"/>
                          <a:pt x="1681742" y="1918884"/>
                          <a:pt x="1421726" y="1899056"/>
                        </a:cubicBezTo>
                        <a:cubicBezTo>
                          <a:pt x="1128451" y="1949329"/>
                          <a:pt x="716375" y="1925924"/>
                          <a:pt x="480183" y="1899056"/>
                        </a:cubicBezTo>
                        <a:cubicBezTo>
                          <a:pt x="231498" y="1884303"/>
                          <a:pt x="23662" y="1823040"/>
                          <a:pt x="0" y="1725804"/>
                        </a:cubicBezTo>
                        <a:cubicBezTo>
                          <a:pt x="-84559" y="1675131"/>
                          <a:pt x="23563" y="1560375"/>
                          <a:pt x="0" y="1415293"/>
                        </a:cubicBezTo>
                        <a:cubicBezTo>
                          <a:pt x="-47565" y="1259516"/>
                          <a:pt x="12306" y="1233095"/>
                          <a:pt x="0" y="1135834"/>
                        </a:cubicBezTo>
                        <a:cubicBezTo>
                          <a:pt x="-25392" y="1023641"/>
                          <a:pt x="50778" y="917758"/>
                          <a:pt x="0" y="840849"/>
                        </a:cubicBezTo>
                        <a:cubicBezTo>
                          <a:pt x="-29612" y="769300"/>
                          <a:pt x="5124" y="631765"/>
                          <a:pt x="0" y="499287"/>
                        </a:cubicBezTo>
                        <a:cubicBezTo>
                          <a:pt x="-25318" y="351577"/>
                          <a:pt x="57001" y="283605"/>
                          <a:pt x="0" y="173251"/>
                        </a:cubicBezTo>
                        <a:close/>
                      </a:path>
                    </a:pathLst>
                  </a:custGeom>
                  <ask:type>
                    <ask:lineSketchScribble/>
                  </ask:type>
                </ask:lineSketchStyleProps>
              </a:ext>
            </a:extLst>
          </a:ln>
          <a:effectLst/>
        </p:spPr>
        <p:style>
          <a:lnRef idx="2">
            <a:schemeClr val="accent1"/>
          </a:lnRef>
          <a:fillRef idx="1">
            <a:schemeClr val="lt1"/>
          </a:fillRef>
          <a:effectRef idx="0">
            <a:schemeClr val="accent1"/>
          </a:effectRef>
          <a:fontRef idx="minor">
            <a:schemeClr val="dk1"/>
          </a:fontRef>
        </p:style>
        <p:txBody>
          <a:bodyPr rtlCol="0" anchor="ctr"/>
          <a:lstStyle/>
          <a:p>
            <a:endParaRPr lang="zh-CN" altLang="en-US" sz="1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849F22F-101A-F243-C29D-7E1014B5BB66}"/>
              </a:ext>
            </a:extLst>
          </p:cNvPr>
          <p:cNvSpPr txBox="1"/>
          <p:nvPr/>
        </p:nvSpPr>
        <p:spPr>
          <a:xfrm>
            <a:off x="910198" y="4510398"/>
            <a:ext cx="4759026" cy="1815882"/>
          </a:xfrm>
          <a:prstGeom prst="rect">
            <a:avLst/>
          </a:prstGeom>
          <a:noFill/>
        </p:spPr>
        <p:txBody>
          <a:bodyPr wrap="square" rtlCol="0">
            <a:spAutoFit/>
          </a:bodyPr>
          <a:lstStyle/>
          <a:p>
            <a:r>
              <a:rPr lang="en" altLang="zh-CN" sz="1400" dirty="0">
                <a:solidFill>
                  <a:srgbClr val="3B3B3B"/>
                </a:solidFill>
                <a:latin typeface="Times New Roman" panose="02020603050405020304" pitchFamily="18" charset="0"/>
                <a:cs typeface="Times New Roman" panose="02020603050405020304" pitchFamily="18" charset="0"/>
              </a:rPr>
              <a:t>You are in the middle of a room. Looking quickly around you, you see a cabinet 10, a cabinet 9, a cabinet 8, a cabinet 7, a cabinet 6, a cabinet 5, a cabinet 4, a cabinet 3, a cabinet 2, a cabinet 1, a </a:t>
            </a:r>
            <a:r>
              <a:rPr lang="en" altLang="zh-CN" sz="1400" dirty="0" err="1">
                <a:solidFill>
                  <a:srgbClr val="3B3B3B"/>
                </a:solidFill>
                <a:latin typeface="Times New Roman" panose="02020603050405020304" pitchFamily="18" charset="0"/>
                <a:cs typeface="Times New Roman" panose="02020603050405020304" pitchFamily="18" charset="0"/>
              </a:rPr>
              <a:t>coffeemachine</a:t>
            </a:r>
            <a:r>
              <a:rPr lang="en" altLang="zh-CN" sz="1400" dirty="0">
                <a:solidFill>
                  <a:srgbClr val="3B3B3B"/>
                </a:solidFill>
                <a:latin typeface="Times New Roman" panose="02020603050405020304" pitchFamily="18" charset="0"/>
                <a:cs typeface="Times New Roman" panose="02020603050405020304" pitchFamily="18" charset="0"/>
              </a:rPr>
              <a:t> 1, a countertop 1, a </a:t>
            </a:r>
            <a:r>
              <a:rPr lang="en" altLang="zh-CN" sz="1400" dirty="0" err="1">
                <a:solidFill>
                  <a:srgbClr val="3B3B3B"/>
                </a:solidFill>
                <a:latin typeface="Times New Roman" panose="02020603050405020304" pitchFamily="18" charset="0"/>
                <a:cs typeface="Times New Roman" panose="02020603050405020304" pitchFamily="18" charset="0"/>
              </a:rPr>
              <a:t>diningtable</a:t>
            </a:r>
            <a:r>
              <a:rPr lang="en" altLang="zh-CN" sz="1400" dirty="0">
                <a:solidFill>
                  <a:srgbClr val="3B3B3B"/>
                </a:solidFill>
                <a:latin typeface="Times New Roman" panose="02020603050405020304" pitchFamily="18" charset="0"/>
                <a:cs typeface="Times New Roman" panose="02020603050405020304" pitchFamily="18" charset="0"/>
              </a:rPr>
              <a:t> 1, a drawer 2, a drawer 1, a fridge 1, a </a:t>
            </a:r>
            <a:r>
              <a:rPr lang="en" altLang="zh-CN" sz="1400" dirty="0" err="1">
                <a:solidFill>
                  <a:srgbClr val="3B3B3B"/>
                </a:solidFill>
                <a:latin typeface="Times New Roman" panose="02020603050405020304" pitchFamily="18" charset="0"/>
                <a:cs typeface="Times New Roman" panose="02020603050405020304" pitchFamily="18" charset="0"/>
              </a:rPr>
              <a:t>garbagecan</a:t>
            </a:r>
            <a:r>
              <a:rPr lang="en" altLang="zh-CN" sz="1400" dirty="0">
                <a:solidFill>
                  <a:srgbClr val="3B3B3B"/>
                </a:solidFill>
                <a:latin typeface="Times New Roman" panose="02020603050405020304" pitchFamily="18" charset="0"/>
                <a:cs typeface="Times New Roman" panose="02020603050405020304" pitchFamily="18" charset="0"/>
              </a:rPr>
              <a:t> 1, a microwave 1, a </a:t>
            </a:r>
            <a:r>
              <a:rPr lang="en" altLang="zh-CN" sz="1400" dirty="0" err="1">
                <a:solidFill>
                  <a:srgbClr val="3B3B3B"/>
                </a:solidFill>
                <a:latin typeface="Times New Roman" panose="02020603050405020304" pitchFamily="18" charset="0"/>
                <a:cs typeface="Times New Roman" panose="02020603050405020304" pitchFamily="18" charset="0"/>
              </a:rPr>
              <a:t>sinkbasin</a:t>
            </a:r>
            <a:r>
              <a:rPr lang="en" altLang="zh-CN" sz="1400" dirty="0">
                <a:solidFill>
                  <a:srgbClr val="3B3B3B"/>
                </a:solidFill>
                <a:latin typeface="Times New Roman" panose="02020603050405020304" pitchFamily="18" charset="0"/>
                <a:cs typeface="Times New Roman" panose="02020603050405020304" pitchFamily="18" charset="0"/>
              </a:rPr>
              <a:t> 1, a </a:t>
            </a:r>
            <a:r>
              <a:rPr lang="en" altLang="zh-CN" sz="1400" dirty="0" err="1">
                <a:solidFill>
                  <a:srgbClr val="3B3B3B"/>
                </a:solidFill>
                <a:latin typeface="Times New Roman" panose="02020603050405020304" pitchFamily="18" charset="0"/>
                <a:cs typeface="Times New Roman" panose="02020603050405020304" pitchFamily="18" charset="0"/>
              </a:rPr>
              <a:t>stoveburner</a:t>
            </a:r>
            <a:r>
              <a:rPr lang="en" altLang="zh-CN" sz="1400" dirty="0">
                <a:solidFill>
                  <a:srgbClr val="3B3B3B"/>
                </a:solidFill>
                <a:latin typeface="Times New Roman" panose="02020603050405020304" pitchFamily="18" charset="0"/>
                <a:cs typeface="Times New Roman" panose="02020603050405020304" pitchFamily="18" charset="0"/>
              </a:rPr>
              <a:t> 4, a </a:t>
            </a:r>
            <a:r>
              <a:rPr lang="en" altLang="zh-CN" sz="1400" dirty="0" err="1">
                <a:solidFill>
                  <a:srgbClr val="3B3B3B"/>
                </a:solidFill>
                <a:latin typeface="Times New Roman" panose="02020603050405020304" pitchFamily="18" charset="0"/>
                <a:cs typeface="Times New Roman" panose="02020603050405020304" pitchFamily="18" charset="0"/>
              </a:rPr>
              <a:t>stoveburner</a:t>
            </a:r>
            <a:r>
              <a:rPr lang="en" altLang="zh-CN" sz="1400" dirty="0">
                <a:solidFill>
                  <a:srgbClr val="3B3B3B"/>
                </a:solidFill>
                <a:latin typeface="Times New Roman" panose="02020603050405020304" pitchFamily="18" charset="0"/>
                <a:cs typeface="Times New Roman" panose="02020603050405020304" pitchFamily="18" charset="0"/>
              </a:rPr>
              <a:t> 3, a </a:t>
            </a:r>
            <a:r>
              <a:rPr lang="en" altLang="zh-CN" sz="1400" dirty="0" err="1">
                <a:solidFill>
                  <a:srgbClr val="3B3B3B"/>
                </a:solidFill>
                <a:latin typeface="Times New Roman" panose="02020603050405020304" pitchFamily="18" charset="0"/>
                <a:cs typeface="Times New Roman" panose="02020603050405020304" pitchFamily="18" charset="0"/>
              </a:rPr>
              <a:t>stoveburner</a:t>
            </a:r>
            <a:r>
              <a:rPr lang="en" altLang="zh-CN" sz="1400" dirty="0">
                <a:solidFill>
                  <a:srgbClr val="3B3B3B"/>
                </a:solidFill>
                <a:latin typeface="Times New Roman" panose="02020603050405020304" pitchFamily="18" charset="0"/>
                <a:cs typeface="Times New Roman" panose="02020603050405020304" pitchFamily="18" charset="0"/>
              </a:rPr>
              <a:t> 2, a </a:t>
            </a:r>
            <a:r>
              <a:rPr lang="en" altLang="zh-CN" sz="1400" dirty="0" err="1">
                <a:solidFill>
                  <a:srgbClr val="3B3B3B"/>
                </a:solidFill>
                <a:latin typeface="Times New Roman" panose="02020603050405020304" pitchFamily="18" charset="0"/>
                <a:cs typeface="Times New Roman" panose="02020603050405020304" pitchFamily="18" charset="0"/>
              </a:rPr>
              <a:t>stoveburner</a:t>
            </a:r>
            <a:r>
              <a:rPr lang="en" altLang="zh-CN" sz="1400" dirty="0">
                <a:solidFill>
                  <a:srgbClr val="3B3B3B"/>
                </a:solidFill>
                <a:latin typeface="Times New Roman" panose="02020603050405020304" pitchFamily="18" charset="0"/>
                <a:cs typeface="Times New Roman" panose="02020603050405020304" pitchFamily="18" charset="0"/>
              </a:rPr>
              <a:t> 1, and a toaster 1.</a:t>
            </a:r>
          </a:p>
          <a:p>
            <a:r>
              <a:rPr lang="en" altLang="zh-CN" sz="1400" dirty="0">
                <a:solidFill>
                  <a:srgbClr val="3B3B3B"/>
                </a:solidFill>
                <a:latin typeface="Times New Roman" panose="02020603050405020304" pitchFamily="18" charset="0"/>
                <a:cs typeface="Times New Roman" panose="02020603050405020304" pitchFamily="18" charset="0"/>
              </a:rPr>
              <a:t>Your task is to: heat some apple and put it in </a:t>
            </a:r>
            <a:r>
              <a:rPr lang="en" altLang="zh-CN" sz="1400" dirty="0" err="1">
                <a:solidFill>
                  <a:srgbClr val="3B3B3B"/>
                </a:solidFill>
                <a:latin typeface="Times New Roman" panose="02020603050405020304" pitchFamily="18" charset="0"/>
                <a:cs typeface="Times New Roman" panose="02020603050405020304" pitchFamily="18" charset="0"/>
              </a:rPr>
              <a:t>diningtable</a:t>
            </a:r>
            <a:r>
              <a:rPr lang="en" altLang="zh-CN" sz="1400" dirty="0">
                <a:solidFill>
                  <a:srgbClr val="3B3B3B"/>
                </a:solidFill>
                <a:latin typeface="Times New Roman" panose="02020603050405020304" pitchFamily="18" charset="0"/>
                <a:cs typeface="Times New Roman" panose="02020603050405020304" pitchFamily="18" charset="0"/>
              </a:rPr>
              <a:t>.</a:t>
            </a:r>
          </a:p>
        </p:txBody>
      </p:sp>
      <p:sp>
        <p:nvSpPr>
          <p:cNvPr id="12" name="文本框 11">
            <a:extLst>
              <a:ext uri="{FF2B5EF4-FFF2-40B4-BE49-F238E27FC236}">
                <a16:creationId xmlns:a16="http://schemas.microsoft.com/office/drawing/2014/main" id="{2EC5A9E2-C625-7DC3-2254-1C86A3D6A607}"/>
              </a:ext>
            </a:extLst>
          </p:cNvPr>
          <p:cNvSpPr txBox="1"/>
          <p:nvPr/>
        </p:nvSpPr>
        <p:spPr>
          <a:xfrm>
            <a:off x="709135" y="4072003"/>
            <a:ext cx="1680750" cy="338554"/>
          </a:xfrm>
          <a:prstGeom prst="rect">
            <a:avLst/>
          </a:prstGeom>
          <a:noFill/>
        </p:spPr>
        <p:txBody>
          <a:bodyPr wrap="square">
            <a:spAutoFit/>
          </a:bodyPr>
          <a:lstStyle/>
          <a:p>
            <a:pPr algn="ctr"/>
            <a:r>
              <a:rPr lang="en-US" altLang="zh-CN" sz="1600" dirty="0">
                <a:latin typeface="Britannic Bold" panose="020B0903060703020204" pitchFamily="34" charset="0"/>
                <a:cs typeface="Times New Roman" panose="02020603050405020304" pitchFamily="18" charset="0"/>
              </a:rPr>
              <a:t>Task Instruction:</a:t>
            </a:r>
            <a:endParaRPr lang="zh-CN" altLang="en-US" sz="1600" b="1" dirty="0">
              <a:latin typeface="Britannic Bold" panose="020B0903060703020204" pitchFamily="34" charset="0"/>
              <a:cs typeface="Times New Roman" panose="02020603050405020304" pitchFamily="18" charset="0"/>
            </a:endParaRPr>
          </a:p>
        </p:txBody>
      </p:sp>
      <p:sp>
        <p:nvSpPr>
          <p:cNvPr id="16" name="矩形: 圆角 4">
            <a:extLst>
              <a:ext uri="{FF2B5EF4-FFF2-40B4-BE49-F238E27FC236}">
                <a16:creationId xmlns:a16="http://schemas.microsoft.com/office/drawing/2014/main" id="{812C57CB-C78B-C116-0467-4EBF2AC5E4E8}"/>
              </a:ext>
            </a:extLst>
          </p:cNvPr>
          <p:cNvSpPr/>
          <p:nvPr/>
        </p:nvSpPr>
        <p:spPr>
          <a:xfrm>
            <a:off x="6236084" y="4623213"/>
            <a:ext cx="4849838" cy="1694816"/>
          </a:xfrm>
          <a:custGeom>
            <a:avLst/>
            <a:gdLst>
              <a:gd name="connsiteX0" fmla="*/ 0 w 4220276"/>
              <a:gd name="connsiteY0" fmla="*/ 161024 h 1694816"/>
              <a:gd name="connsiteX1" fmla="*/ 161024 w 4220276"/>
              <a:gd name="connsiteY1" fmla="*/ 0 h 1694816"/>
              <a:gd name="connsiteX2" fmla="*/ 756896 w 4220276"/>
              <a:gd name="connsiteY2" fmla="*/ 0 h 1694816"/>
              <a:gd name="connsiteX3" fmla="*/ 1235821 w 4220276"/>
              <a:gd name="connsiteY3" fmla="*/ 0 h 1694816"/>
              <a:gd name="connsiteX4" fmla="*/ 1753729 w 4220276"/>
              <a:gd name="connsiteY4" fmla="*/ 0 h 1694816"/>
              <a:gd name="connsiteX5" fmla="*/ 2349601 w 4220276"/>
              <a:gd name="connsiteY5" fmla="*/ 0 h 1694816"/>
              <a:gd name="connsiteX6" fmla="*/ 2906490 w 4220276"/>
              <a:gd name="connsiteY6" fmla="*/ 0 h 1694816"/>
              <a:gd name="connsiteX7" fmla="*/ 3541345 w 4220276"/>
              <a:gd name="connsiteY7" fmla="*/ 0 h 1694816"/>
              <a:gd name="connsiteX8" fmla="*/ 4059252 w 4220276"/>
              <a:gd name="connsiteY8" fmla="*/ 0 h 1694816"/>
              <a:gd name="connsiteX9" fmla="*/ 4220276 w 4220276"/>
              <a:gd name="connsiteY9" fmla="*/ 161024 h 1694816"/>
              <a:gd name="connsiteX10" fmla="*/ 4220276 w 4220276"/>
              <a:gd name="connsiteY10" fmla="*/ 604886 h 1694816"/>
              <a:gd name="connsiteX11" fmla="*/ 4220276 w 4220276"/>
              <a:gd name="connsiteY11" fmla="*/ 1062475 h 1694816"/>
              <a:gd name="connsiteX12" fmla="*/ 4220276 w 4220276"/>
              <a:gd name="connsiteY12" fmla="*/ 1533792 h 1694816"/>
              <a:gd name="connsiteX13" fmla="*/ 4059252 w 4220276"/>
              <a:gd name="connsiteY13" fmla="*/ 1694816 h 1694816"/>
              <a:gd name="connsiteX14" fmla="*/ 3502362 w 4220276"/>
              <a:gd name="connsiteY14" fmla="*/ 1694816 h 1694816"/>
              <a:gd name="connsiteX15" fmla="*/ 3062419 w 4220276"/>
              <a:gd name="connsiteY15" fmla="*/ 1694816 h 1694816"/>
              <a:gd name="connsiteX16" fmla="*/ 2427565 w 4220276"/>
              <a:gd name="connsiteY16" fmla="*/ 1694816 h 1694816"/>
              <a:gd name="connsiteX17" fmla="*/ 1792711 w 4220276"/>
              <a:gd name="connsiteY17" fmla="*/ 1694816 h 1694816"/>
              <a:gd name="connsiteX18" fmla="*/ 1274803 w 4220276"/>
              <a:gd name="connsiteY18" fmla="*/ 1694816 h 1694816"/>
              <a:gd name="connsiteX19" fmla="*/ 756896 w 4220276"/>
              <a:gd name="connsiteY19" fmla="*/ 1694816 h 1694816"/>
              <a:gd name="connsiteX20" fmla="*/ 161024 w 4220276"/>
              <a:gd name="connsiteY20" fmla="*/ 1694816 h 1694816"/>
              <a:gd name="connsiteX21" fmla="*/ 0 w 4220276"/>
              <a:gd name="connsiteY21" fmla="*/ 1533792 h 1694816"/>
              <a:gd name="connsiteX22" fmla="*/ 0 w 4220276"/>
              <a:gd name="connsiteY22" fmla="*/ 1103658 h 1694816"/>
              <a:gd name="connsiteX23" fmla="*/ 0 w 4220276"/>
              <a:gd name="connsiteY23" fmla="*/ 646069 h 1694816"/>
              <a:gd name="connsiteX24" fmla="*/ 0 w 4220276"/>
              <a:gd name="connsiteY24" fmla="*/ 161024 h 169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0276" h="1694816" fill="none" extrusionOk="0">
                <a:moveTo>
                  <a:pt x="0" y="161024"/>
                </a:moveTo>
                <a:cubicBezTo>
                  <a:pt x="19399" y="75192"/>
                  <a:pt x="64876" y="-12251"/>
                  <a:pt x="161024" y="0"/>
                </a:cubicBezTo>
                <a:cubicBezTo>
                  <a:pt x="355396" y="-23214"/>
                  <a:pt x="485470" y="53984"/>
                  <a:pt x="756896" y="0"/>
                </a:cubicBezTo>
                <a:cubicBezTo>
                  <a:pt x="1028322" y="-53984"/>
                  <a:pt x="1045022" y="32711"/>
                  <a:pt x="1235821" y="0"/>
                </a:cubicBezTo>
                <a:cubicBezTo>
                  <a:pt x="1426621" y="-32711"/>
                  <a:pt x="1649255" y="48173"/>
                  <a:pt x="1753729" y="0"/>
                </a:cubicBezTo>
                <a:cubicBezTo>
                  <a:pt x="1858203" y="-48173"/>
                  <a:pt x="2163704" y="31523"/>
                  <a:pt x="2349601" y="0"/>
                </a:cubicBezTo>
                <a:cubicBezTo>
                  <a:pt x="2535498" y="-31523"/>
                  <a:pt x="2687521" y="20596"/>
                  <a:pt x="2906490" y="0"/>
                </a:cubicBezTo>
                <a:cubicBezTo>
                  <a:pt x="3125459" y="-20596"/>
                  <a:pt x="3224584" y="52120"/>
                  <a:pt x="3541345" y="0"/>
                </a:cubicBezTo>
                <a:cubicBezTo>
                  <a:pt x="3858106" y="-52120"/>
                  <a:pt x="3883052" y="24553"/>
                  <a:pt x="4059252" y="0"/>
                </a:cubicBezTo>
                <a:cubicBezTo>
                  <a:pt x="4152946" y="-8580"/>
                  <a:pt x="4221263" y="69429"/>
                  <a:pt x="4220276" y="161024"/>
                </a:cubicBezTo>
                <a:cubicBezTo>
                  <a:pt x="4223730" y="363409"/>
                  <a:pt x="4209724" y="387118"/>
                  <a:pt x="4220276" y="604886"/>
                </a:cubicBezTo>
                <a:cubicBezTo>
                  <a:pt x="4230828" y="822654"/>
                  <a:pt x="4205902" y="970587"/>
                  <a:pt x="4220276" y="1062475"/>
                </a:cubicBezTo>
                <a:cubicBezTo>
                  <a:pt x="4234650" y="1154363"/>
                  <a:pt x="4208914" y="1379384"/>
                  <a:pt x="4220276" y="1533792"/>
                </a:cubicBezTo>
                <a:cubicBezTo>
                  <a:pt x="4231399" y="1638500"/>
                  <a:pt x="4161074" y="1714237"/>
                  <a:pt x="4059252" y="1694816"/>
                </a:cubicBezTo>
                <a:cubicBezTo>
                  <a:pt x="3874997" y="1715792"/>
                  <a:pt x="3732573" y="1668074"/>
                  <a:pt x="3502362" y="1694816"/>
                </a:cubicBezTo>
                <a:cubicBezTo>
                  <a:pt x="3272151" y="1721558"/>
                  <a:pt x="3155355" y="1688498"/>
                  <a:pt x="3062419" y="1694816"/>
                </a:cubicBezTo>
                <a:cubicBezTo>
                  <a:pt x="2969483" y="1701134"/>
                  <a:pt x="2727532" y="1673177"/>
                  <a:pt x="2427565" y="1694816"/>
                </a:cubicBezTo>
                <a:cubicBezTo>
                  <a:pt x="2127598" y="1716455"/>
                  <a:pt x="1975241" y="1624131"/>
                  <a:pt x="1792711" y="1694816"/>
                </a:cubicBezTo>
                <a:cubicBezTo>
                  <a:pt x="1610181" y="1765501"/>
                  <a:pt x="1415902" y="1649532"/>
                  <a:pt x="1274803" y="1694816"/>
                </a:cubicBezTo>
                <a:cubicBezTo>
                  <a:pt x="1133704" y="1740100"/>
                  <a:pt x="1014762" y="1675381"/>
                  <a:pt x="756896" y="1694816"/>
                </a:cubicBezTo>
                <a:cubicBezTo>
                  <a:pt x="499030" y="1714251"/>
                  <a:pt x="368420" y="1660862"/>
                  <a:pt x="161024" y="1694816"/>
                </a:cubicBezTo>
                <a:cubicBezTo>
                  <a:pt x="74494" y="1695781"/>
                  <a:pt x="-2546" y="1635272"/>
                  <a:pt x="0" y="1533792"/>
                </a:cubicBezTo>
                <a:cubicBezTo>
                  <a:pt x="-31623" y="1388015"/>
                  <a:pt x="9887" y="1218652"/>
                  <a:pt x="0" y="1103658"/>
                </a:cubicBezTo>
                <a:cubicBezTo>
                  <a:pt x="-9887" y="988664"/>
                  <a:pt x="30123" y="861314"/>
                  <a:pt x="0" y="646069"/>
                </a:cubicBezTo>
                <a:cubicBezTo>
                  <a:pt x="-30123" y="430824"/>
                  <a:pt x="34683" y="277278"/>
                  <a:pt x="0" y="161024"/>
                </a:cubicBezTo>
                <a:close/>
              </a:path>
              <a:path w="4220276" h="1694816" stroke="0" extrusionOk="0">
                <a:moveTo>
                  <a:pt x="0" y="161024"/>
                </a:moveTo>
                <a:cubicBezTo>
                  <a:pt x="-1178" y="77157"/>
                  <a:pt x="66401" y="13458"/>
                  <a:pt x="161024" y="0"/>
                </a:cubicBezTo>
                <a:cubicBezTo>
                  <a:pt x="338923" y="-59967"/>
                  <a:pt x="571299" y="52469"/>
                  <a:pt x="795878" y="0"/>
                </a:cubicBezTo>
                <a:cubicBezTo>
                  <a:pt x="1020457" y="-52469"/>
                  <a:pt x="1109563" y="4959"/>
                  <a:pt x="1352768" y="0"/>
                </a:cubicBezTo>
                <a:cubicBezTo>
                  <a:pt x="1595973" y="-4959"/>
                  <a:pt x="1760183" y="27738"/>
                  <a:pt x="1948640" y="0"/>
                </a:cubicBezTo>
                <a:cubicBezTo>
                  <a:pt x="2137097" y="-27738"/>
                  <a:pt x="2232333" y="29704"/>
                  <a:pt x="2427565" y="0"/>
                </a:cubicBezTo>
                <a:cubicBezTo>
                  <a:pt x="2622797" y="-29704"/>
                  <a:pt x="2833997" y="45864"/>
                  <a:pt x="2945473" y="0"/>
                </a:cubicBezTo>
                <a:cubicBezTo>
                  <a:pt x="3056949" y="-45864"/>
                  <a:pt x="3174917" y="21802"/>
                  <a:pt x="3385415" y="0"/>
                </a:cubicBezTo>
                <a:cubicBezTo>
                  <a:pt x="3595913" y="-21802"/>
                  <a:pt x="3808805" y="47497"/>
                  <a:pt x="4059252" y="0"/>
                </a:cubicBezTo>
                <a:cubicBezTo>
                  <a:pt x="4141523" y="4324"/>
                  <a:pt x="4214618" y="88321"/>
                  <a:pt x="4220276" y="161024"/>
                </a:cubicBezTo>
                <a:cubicBezTo>
                  <a:pt x="4258611" y="342770"/>
                  <a:pt x="4205652" y="436484"/>
                  <a:pt x="4220276" y="577430"/>
                </a:cubicBezTo>
                <a:cubicBezTo>
                  <a:pt x="4234900" y="718376"/>
                  <a:pt x="4192759" y="928684"/>
                  <a:pt x="4220276" y="1035020"/>
                </a:cubicBezTo>
                <a:cubicBezTo>
                  <a:pt x="4247793" y="1141356"/>
                  <a:pt x="4163546" y="1432086"/>
                  <a:pt x="4220276" y="1533792"/>
                </a:cubicBezTo>
                <a:cubicBezTo>
                  <a:pt x="4224347" y="1613325"/>
                  <a:pt x="4147329" y="1703573"/>
                  <a:pt x="4059252" y="1694816"/>
                </a:cubicBezTo>
                <a:cubicBezTo>
                  <a:pt x="3926133" y="1710729"/>
                  <a:pt x="3599591" y="1642168"/>
                  <a:pt x="3463380" y="1694816"/>
                </a:cubicBezTo>
                <a:cubicBezTo>
                  <a:pt x="3327169" y="1747464"/>
                  <a:pt x="2993243" y="1654227"/>
                  <a:pt x="2867508" y="1694816"/>
                </a:cubicBezTo>
                <a:cubicBezTo>
                  <a:pt x="2741773" y="1735405"/>
                  <a:pt x="2515882" y="1669958"/>
                  <a:pt x="2349601" y="1694816"/>
                </a:cubicBezTo>
                <a:cubicBezTo>
                  <a:pt x="2183320" y="1719674"/>
                  <a:pt x="1998478" y="1659664"/>
                  <a:pt x="1831693" y="1694816"/>
                </a:cubicBezTo>
                <a:cubicBezTo>
                  <a:pt x="1664908" y="1729968"/>
                  <a:pt x="1571370" y="1663914"/>
                  <a:pt x="1391750" y="1694816"/>
                </a:cubicBezTo>
                <a:cubicBezTo>
                  <a:pt x="1212130" y="1725718"/>
                  <a:pt x="1111168" y="1638374"/>
                  <a:pt x="912825" y="1694816"/>
                </a:cubicBezTo>
                <a:cubicBezTo>
                  <a:pt x="714482" y="1751258"/>
                  <a:pt x="350153" y="1636486"/>
                  <a:pt x="161024" y="1694816"/>
                </a:cubicBezTo>
                <a:cubicBezTo>
                  <a:pt x="74863" y="1695719"/>
                  <a:pt x="445" y="1628186"/>
                  <a:pt x="0" y="1533792"/>
                </a:cubicBezTo>
                <a:cubicBezTo>
                  <a:pt x="-28932" y="1355281"/>
                  <a:pt x="11718" y="1235013"/>
                  <a:pt x="0" y="1117386"/>
                </a:cubicBezTo>
                <a:cubicBezTo>
                  <a:pt x="-11718" y="999759"/>
                  <a:pt x="31393" y="781886"/>
                  <a:pt x="0" y="632341"/>
                </a:cubicBezTo>
                <a:cubicBezTo>
                  <a:pt x="-31393" y="482796"/>
                  <a:pt x="14697" y="379289"/>
                  <a:pt x="0" y="161024"/>
                </a:cubicBezTo>
                <a:close/>
              </a:path>
            </a:pathLst>
          </a:custGeom>
          <a:solidFill>
            <a:srgbClr val="D4E7F4"/>
          </a:solidFill>
          <a:ln>
            <a:gradFill flip="none" rotWithShape="1">
              <a:gsLst>
                <a:gs pos="0">
                  <a:srgbClr val="44659F"/>
                </a:gs>
                <a:gs pos="27000">
                  <a:schemeClr val="accent1">
                    <a:lumMod val="45000"/>
                    <a:lumOff val="55000"/>
                  </a:schemeClr>
                </a:gs>
                <a:gs pos="70000">
                  <a:srgbClr val="E3EFFF"/>
                </a:gs>
                <a:gs pos="48000">
                  <a:schemeClr val="accent1">
                    <a:lumMod val="30000"/>
                    <a:lumOff val="70000"/>
                  </a:schemeClr>
                </a:gs>
              </a:gsLst>
              <a:lin ang="16200000" scaled="1"/>
              <a:tileRect/>
            </a:gradFill>
            <a:extLst>
              <a:ext uri="{C807C97D-BFC1-408E-A445-0C87EB9F89A2}">
                <ask:lineSketchStyleProps xmlns:ask="http://schemas.microsoft.com/office/drawing/2018/sketchyshapes" sd="2700244381">
                  <a:custGeom>
                    <a:avLst/>
                    <a:gdLst>
                      <a:gd name="connsiteX0" fmla="*/ 0 w 5054036"/>
                      <a:gd name="connsiteY0" fmla="*/ 173251 h 1899056"/>
                      <a:gd name="connsiteX1" fmla="*/ 480183 w 5054036"/>
                      <a:gd name="connsiteY1" fmla="*/ 0 h 1899056"/>
                      <a:gd name="connsiteX2" fmla="*/ 1298917 w 5054036"/>
                      <a:gd name="connsiteY2" fmla="*/ 0 h 1899056"/>
                      <a:gd name="connsiteX3" fmla="*/ 2035778 w 5054036"/>
                      <a:gd name="connsiteY3" fmla="*/ 0 h 1899056"/>
                      <a:gd name="connsiteX4" fmla="*/ 2895448 w 5054036"/>
                      <a:gd name="connsiteY4" fmla="*/ 0 h 1899056"/>
                      <a:gd name="connsiteX5" fmla="*/ 3591371 w 5054036"/>
                      <a:gd name="connsiteY5" fmla="*/ 0 h 1899056"/>
                      <a:gd name="connsiteX6" fmla="*/ 4573852 w 5054036"/>
                      <a:gd name="connsiteY6" fmla="*/ 0 h 1899056"/>
                      <a:gd name="connsiteX7" fmla="*/ 5054036 w 5054036"/>
                      <a:gd name="connsiteY7" fmla="*/ 173251 h 1899056"/>
                      <a:gd name="connsiteX8" fmla="*/ 5054036 w 5054036"/>
                      <a:gd name="connsiteY8" fmla="*/ 514813 h 1899056"/>
                      <a:gd name="connsiteX9" fmla="*/ 5054036 w 5054036"/>
                      <a:gd name="connsiteY9" fmla="*/ 856374 h 1899056"/>
                      <a:gd name="connsiteX10" fmla="*/ 5054036 w 5054036"/>
                      <a:gd name="connsiteY10" fmla="*/ 1182410 h 1899056"/>
                      <a:gd name="connsiteX11" fmla="*/ 5054036 w 5054036"/>
                      <a:gd name="connsiteY11" fmla="*/ 1725804 h 1899056"/>
                      <a:gd name="connsiteX12" fmla="*/ 4573852 w 5054036"/>
                      <a:gd name="connsiteY12" fmla="*/ 1899056 h 1899056"/>
                      <a:gd name="connsiteX13" fmla="*/ 3796056 w 5054036"/>
                      <a:gd name="connsiteY13" fmla="*/ 1899056 h 1899056"/>
                      <a:gd name="connsiteX14" fmla="*/ 2977321 w 5054036"/>
                      <a:gd name="connsiteY14" fmla="*/ 1899056 h 1899056"/>
                      <a:gd name="connsiteX15" fmla="*/ 2281397 w 5054036"/>
                      <a:gd name="connsiteY15" fmla="*/ 1899056 h 1899056"/>
                      <a:gd name="connsiteX16" fmla="*/ 1421726 w 5054036"/>
                      <a:gd name="connsiteY16" fmla="*/ 1899056 h 1899056"/>
                      <a:gd name="connsiteX17" fmla="*/ 480183 w 5054036"/>
                      <a:gd name="connsiteY17" fmla="*/ 1899056 h 1899056"/>
                      <a:gd name="connsiteX18" fmla="*/ 0 w 5054036"/>
                      <a:gd name="connsiteY18" fmla="*/ 1725804 h 1899056"/>
                      <a:gd name="connsiteX19" fmla="*/ 0 w 5054036"/>
                      <a:gd name="connsiteY19" fmla="*/ 1415293 h 1899056"/>
                      <a:gd name="connsiteX20" fmla="*/ 0 w 5054036"/>
                      <a:gd name="connsiteY20" fmla="*/ 1135834 h 1899056"/>
                      <a:gd name="connsiteX21" fmla="*/ 0 w 5054036"/>
                      <a:gd name="connsiteY21" fmla="*/ 840849 h 1899056"/>
                      <a:gd name="connsiteX22" fmla="*/ 0 w 5054036"/>
                      <a:gd name="connsiteY22" fmla="*/ 499287 h 1899056"/>
                      <a:gd name="connsiteX23" fmla="*/ 0 w 5054036"/>
                      <a:gd name="connsiteY23" fmla="*/ 173251 h 1899056"/>
                      <a:gd name="connsiteX0" fmla="*/ 0 w 5054036"/>
                      <a:gd name="connsiteY0" fmla="*/ 173251 h 1899056"/>
                      <a:gd name="connsiteX1" fmla="*/ 480183 w 5054036"/>
                      <a:gd name="connsiteY1" fmla="*/ 0 h 1899056"/>
                      <a:gd name="connsiteX2" fmla="*/ 1380790 w 5054036"/>
                      <a:gd name="connsiteY2" fmla="*/ 0 h 1899056"/>
                      <a:gd name="connsiteX3" fmla="*/ 2158587 w 5054036"/>
                      <a:gd name="connsiteY3" fmla="*/ 0 h 1899056"/>
                      <a:gd name="connsiteX4" fmla="*/ 2895448 w 5054036"/>
                      <a:gd name="connsiteY4" fmla="*/ 0 h 1899056"/>
                      <a:gd name="connsiteX5" fmla="*/ 3591371 w 5054036"/>
                      <a:gd name="connsiteY5" fmla="*/ 0 h 1899056"/>
                      <a:gd name="connsiteX6" fmla="*/ 4573852 w 5054036"/>
                      <a:gd name="connsiteY6" fmla="*/ 0 h 1899056"/>
                      <a:gd name="connsiteX7" fmla="*/ 5054036 w 5054036"/>
                      <a:gd name="connsiteY7" fmla="*/ 173251 h 1899056"/>
                      <a:gd name="connsiteX8" fmla="*/ 5054036 w 5054036"/>
                      <a:gd name="connsiteY8" fmla="*/ 483762 h 1899056"/>
                      <a:gd name="connsiteX9" fmla="*/ 5054036 w 5054036"/>
                      <a:gd name="connsiteY9" fmla="*/ 794272 h 1899056"/>
                      <a:gd name="connsiteX10" fmla="*/ 5054036 w 5054036"/>
                      <a:gd name="connsiteY10" fmla="*/ 1058206 h 1899056"/>
                      <a:gd name="connsiteX11" fmla="*/ 5054036 w 5054036"/>
                      <a:gd name="connsiteY11" fmla="*/ 1353191 h 1899056"/>
                      <a:gd name="connsiteX12" fmla="*/ 5054036 w 5054036"/>
                      <a:gd name="connsiteY12" fmla="*/ 1725804 h 1899056"/>
                      <a:gd name="connsiteX13" fmla="*/ 4573852 w 5054036"/>
                      <a:gd name="connsiteY13" fmla="*/ 1899056 h 1899056"/>
                      <a:gd name="connsiteX14" fmla="*/ 3836992 w 5054036"/>
                      <a:gd name="connsiteY14" fmla="*/ 1899056 h 1899056"/>
                      <a:gd name="connsiteX15" fmla="*/ 3059194 w 5054036"/>
                      <a:gd name="connsiteY15" fmla="*/ 1899056 h 1899056"/>
                      <a:gd name="connsiteX16" fmla="*/ 2240461 w 5054036"/>
                      <a:gd name="connsiteY16" fmla="*/ 1899056 h 1899056"/>
                      <a:gd name="connsiteX17" fmla="*/ 1380790 w 5054036"/>
                      <a:gd name="connsiteY17" fmla="*/ 1899056 h 1899056"/>
                      <a:gd name="connsiteX18" fmla="*/ 480183 w 5054036"/>
                      <a:gd name="connsiteY18" fmla="*/ 1899056 h 1899056"/>
                      <a:gd name="connsiteX19" fmla="*/ 0 w 5054036"/>
                      <a:gd name="connsiteY19" fmla="*/ 1725804 h 1899056"/>
                      <a:gd name="connsiteX20" fmla="*/ 0 w 5054036"/>
                      <a:gd name="connsiteY20" fmla="*/ 1384242 h 1899056"/>
                      <a:gd name="connsiteX21" fmla="*/ 0 w 5054036"/>
                      <a:gd name="connsiteY21" fmla="*/ 1058206 h 1899056"/>
                      <a:gd name="connsiteX22" fmla="*/ 0 w 5054036"/>
                      <a:gd name="connsiteY22" fmla="*/ 778747 h 1899056"/>
                      <a:gd name="connsiteX23" fmla="*/ 0 w 5054036"/>
                      <a:gd name="connsiteY23" fmla="*/ 499287 h 1899056"/>
                      <a:gd name="connsiteX24" fmla="*/ 0 w 5054036"/>
                      <a:gd name="connsiteY24" fmla="*/ 173251 h 189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4036" h="1899056" fill="none" extrusionOk="0">
                        <a:moveTo>
                          <a:pt x="0" y="173251"/>
                        </a:moveTo>
                        <a:cubicBezTo>
                          <a:pt x="55484" y="77640"/>
                          <a:pt x="238651" y="-15533"/>
                          <a:pt x="480183" y="0"/>
                        </a:cubicBezTo>
                        <a:cubicBezTo>
                          <a:pt x="817436" y="15870"/>
                          <a:pt x="1028193" y="52274"/>
                          <a:pt x="1298917" y="0"/>
                        </a:cubicBezTo>
                        <a:cubicBezTo>
                          <a:pt x="1601834" y="4697"/>
                          <a:pt x="1856632" y="-8619"/>
                          <a:pt x="2035778" y="0"/>
                        </a:cubicBezTo>
                        <a:cubicBezTo>
                          <a:pt x="2229887" y="73841"/>
                          <a:pt x="2530816" y="33544"/>
                          <a:pt x="2895448" y="0"/>
                        </a:cubicBezTo>
                        <a:cubicBezTo>
                          <a:pt x="3283821" y="-29211"/>
                          <a:pt x="3459548" y="6472"/>
                          <a:pt x="3591371" y="0"/>
                        </a:cubicBezTo>
                        <a:cubicBezTo>
                          <a:pt x="3664326" y="7579"/>
                          <a:pt x="4289803" y="87893"/>
                          <a:pt x="4573852" y="0"/>
                        </a:cubicBezTo>
                        <a:cubicBezTo>
                          <a:pt x="4820200" y="-8270"/>
                          <a:pt x="4991843" y="73414"/>
                          <a:pt x="5054036" y="173251"/>
                        </a:cubicBezTo>
                        <a:cubicBezTo>
                          <a:pt x="5157385" y="309602"/>
                          <a:pt x="4997899" y="411901"/>
                          <a:pt x="5054036" y="514813"/>
                        </a:cubicBezTo>
                        <a:cubicBezTo>
                          <a:pt x="5111133" y="618535"/>
                          <a:pt x="5038255" y="772857"/>
                          <a:pt x="5054036" y="856374"/>
                        </a:cubicBezTo>
                        <a:cubicBezTo>
                          <a:pt x="5071858" y="971254"/>
                          <a:pt x="4996177" y="1099942"/>
                          <a:pt x="5054036" y="1182410"/>
                        </a:cubicBezTo>
                        <a:cubicBezTo>
                          <a:pt x="5139577" y="1328166"/>
                          <a:pt x="4847850" y="1513659"/>
                          <a:pt x="5054036" y="1725804"/>
                        </a:cubicBezTo>
                        <a:cubicBezTo>
                          <a:pt x="5038699" y="1822560"/>
                          <a:pt x="4879222" y="1900075"/>
                          <a:pt x="4573852" y="1899056"/>
                        </a:cubicBezTo>
                        <a:cubicBezTo>
                          <a:pt x="4394736" y="1919338"/>
                          <a:pt x="4080702" y="1843857"/>
                          <a:pt x="3796056" y="1899056"/>
                        </a:cubicBezTo>
                        <a:cubicBezTo>
                          <a:pt x="3605900" y="1906286"/>
                          <a:pt x="3282659" y="1857703"/>
                          <a:pt x="2977321" y="1899056"/>
                        </a:cubicBezTo>
                        <a:cubicBezTo>
                          <a:pt x="2699116" y="1916300"/>
                          <a:pt x="2603469" y="1902636"/>
                          <a:pt x="2281397" y="1899056"/>
                        </a:cubicBezTo>
                        <a:cubicBezTo>
                          <a:pt x="2006173" y="1915380"/>
                          <a:pt x="1730299" y="1921263"/>
                          <a:pt x="1421726" y="1899056"/>
                        </a:cubicBezTo>
                        <a:cubicBezTo>
                          <a:pt x="1096721" y="1863976"/>
                          <a:pt x="734699" y="1920156"/>
                          <a:pt x="480183" y="1899056"/>
                        </a:cubicBezTo>
                        <a:cubicBezTo>
                          <a:pt x="255413" y="1888932"/>
                          <a:pt x="12689" y="1829703"/>
                          <a:pt x="0" y="1725804"/>
                        </a:cubicBezTo>
                        <a:cubicBezTo>
                          <a:pt x="-99310" y="1629547"/>
                          <a:pt x="57270" y="1570953"/>
                          <a:pt x="0" y="1415293"/>
                        </a:cubicBezTo>
                        <a:cubicBezTo>
                          <a:pt x="-54067" y="1273699"/>
                          <a:pt x="17947" y="1229028"/>
                          <a:pt x="0" y="1135834"/>
                        </a:cubicBezTo>
                        <a:cubicBezTo>
                          <a:pt x="4541" y="1028333"/>
                          <a:pt x="40870" y="904850"/>
                          <a:pt x="0" y="840849"/>
                        </a:cubicBezTo>
                        <a:cubicBezTo>
                          <a:pt x="-58300" y="753973"/>
                          <a:pt x="-9452" y="641888"/>
                          <a:pt x="0" y="499287"/>
                        </a:cubicBezTo>
                        <a:cubicBezTo>
                          <a:pt x="-30045" y="351965"/>
                          <a:pt x="64996" y="274525"/>
                          <a:pt x="0" y="173251"/>
                        </a:cubicBezTo>
                        <a:close/>
                      </a:path>
                      <a:path w="5054036" h="1899056" stroke="0" extrusionOk="0">
                        <a:moveTo>
                          <a:pt x="0" y="173251"/>
                        </a:moveTo>
                        <a:cubicBezTo>
                          <a:pt x="38925" y="85927"/>
                          <a:pt x="173319" y="-28283"/>
                          <a:pt x="480183" y="0"/>
                        </a:cubicBezTo>
                        <a:cubicBezTo>
                          <a:pt x="789675" y="-9834"/>
                          <a:pt x="993598" y="44185"/>
                          <a:pt x="1380790" y="0"/>
                        </a:cubicBezTo>
                        <a:cubicBezTo>
                          <a:pt x="1686863" y="8574"/>
                          <a:pt x="1900583" y="27613"/>
                          <a:pt x="2158587" y="0"/>
                        </a:cubicBezTo>
                        <a:cubicBezTo>
                          <a:pt x="2410335" y="19884"/>
                          <a:pt x="2564349" y="2590"/>
                          <a:pt x="2895448" y="0"/>
                        </a:cubicBezTo>
                        <a:cubicBezTo>
                          <a:pt x="3130801" y="2265"/>
                          <a:pt x="3393768" y="-18652"/>
                          <a:pt x="3591371" y="0"/>
                        </a:cubicBezTo>
                        <a:cubicBezTo>
                          <a:pt x="3706976" y="-19390"/>
                          <a:pt x="4311491" y="30423"/>
                          <a:pt x="4573852" y="0"/>
                        </a:cubicBezTo>
                        <a:cubicBezTo>
                          <a:pt x="4856460" y="-7751"/>
                          <a:pt x="5006511" y="89901"/>
                          <a:pt x="5054036" y="173251"/>
                        </a:cubicBezTo>
                        <a:cubicBezTo>
                          <a:pt x="5110462" y="291446"/>
                          <a:pt x="4969467" y="339847"/>
                          <a:pt x="5054036" y="483762"/>
                        </a:cubicBezTo>
                        <a:cubicBezTo>
                          <a:pt x="5107045" y="577839"/>
                          <a:pt x="5009315" y="710528"/>
                          <a:pt x="5054036" y="794272"/>
                        </a:cubicBezTo>
                        <a:cubicBezTo>
                          <a:pt x="5128525" y="871162"/>
                          <a:pt x="4983719" y="923208"/>
                          <a:pt x="5054036" y="1058206"/>
                        </a:cubicBezTo>
                        <a:cubicBezTo>
                          <a:pt x="5099937" y="1189976"/>
                          <a:pt x="5022719" y="1244493"/>
                          <a:pt x="5054036" y="1353191"/>
                        </a:cubicBezTo>
                        <a:cubicBezTo>
                          <a:pt x="5074643" y="1415114"/>
                          <a:pt x="4986300" y="1575864"/>
                          <a:pt x="5054036" y="1725804"/>
                        </a:cubicBezTo>
                        <a:cubicBezTo>
                          <a:pt x="5067396" y="1866473"/>
                          <a:pt x="4806662" y="1924621"/>
                          <a:pt x="4573852" y="1899056"/>
                        </a:cubicBezTo>
                        <a:cubicBezTo>
                          <a:pt x="4329232" y="1941443"/>
                          <a:pt x="4177100" y="1858545"/>
                          <a:pt x="3836992" y="1899056"/>
                        </a:cubicBezTo>
                        <a:cubicBezTo>
                          <a:pt x="3504120" y="1907518"/>
                          <a:pt x="3380707" y="1871704"/>
                          <a:pt x="3059194" y="1899056"/>
                        </a:cubicBezTo>
                        <a:cubicBezTo>
                          <a:pt x="2738404" y="1960344"/>
                          <a:pt x="2450181" y="1895954"/>
                          <a:pt x="2240461" y="1899056"/>
                        </a:cubicBezTo>
                        <a:cubicBezTo>
                          <a:pt x="2068269" y="1929793"/>
                          <a:pt x="1722817" y="1844521"/>
                          <a:pt x="1380790" y="1899056"/>
                        </a:cubicBezTo>
                        <a:cubicBezTo>
                          <a:pt x="1014472" y="1927309"/>
                          <a:pt x="926033" y="1896496"/>
                          <a:pt x="480183" y="1899056"/>
                        </a:cubicBezTo>
                        <a:cubicBezTo>
                          <a:pt x="230580" y="1937406"/>
                          <a:pt x="37385" y="1824282"/>
                          <a:pt x="0" y="1725804"/>
                        </a:cubicBezTo>
                        <a:cubicBezTo>
                          <a:pt x="-70418" y="1639086"/>
                          <a:pt x="80053" y="1466908"/>
                          <a:pt x="0" y="1384242"/>
                        </a:cubicBezTo>
                        <a:cubicBezTo>
                          <a:pt x="-70635" y="1278161"/>
                          <a:pt x="87167" y="1203561"/>
                          <a:pt x="0" y="1058206"/>
                        </a:cubicBezTo>
                        <a:cubicBezTo>
                          <a:pt x="-121830" y="897458"/>
                          <a:pt x="19025" y="863726"/>
                          <a:pt x="0" y="778747"/>
                        </a:cubicBezTo>
                        <a:cubicBezTo>
                          <a:pt x="-35807" y="663052"/>
                          <a:pt x="49826" y="577926"/>
                          <a:pt x="0" y="499287"/>
                        </a:cubicBezTo>
                        <a:cubicBezTo>
                          <a:pt x="-69547" y="395719"/>
                          <a:pt x="130373" y="346583"/>
                          <a:pt x="0" y="173251"/>
                        </a:cubicBezTo>
                        <a:close/>
                      </a:path>
                      <a:path w="5054036" h="1899056" fill="none" stroke="0" extrusionOk="0">
                        <a:moveTo>
                          <a:pt x="0" y="173251"/>
                        </a:moveTo>
                        <a:cubicBezTo>
                          <a:pt x="101449" y="78566"/>
                          <a:pt x="197370" y="24157"/>
                          <a:pt x="480183" y="0"/>
                        </a:cubicBezTo>
                        <a:cubicBezTo>
                          <a:pt x="830214" y="-31054"/>
                          <a:pt x="949032" y="32249"/>
                          <a:pt x="1298917" y="0"/>
                        </a:cubicBezTo>
                        <a:cubicBezTo>
                          <a:pt x="1604947" y="-35530"/>
                          <a:pt x="1846191" y="-3559"/>
                          <a:pt x="2035778" y="0"/>
                        </a:cubicBezTo>
                        <a:cubicBezTo>
                          <a:pt x="2253429" y="9293"/>
                          <a:pt x="2484297" y="-21943"/>
                          <a:pt x="2895448" y="0"/>
                        </a:cubicBezTo>
                        <a:cubicBezTo>
                          <a:pt x="3260012" y="-13394"/>
                          <a:pt x="3418531" y="18287"/>
                          <a:pt x="3591371" y="0"/>
                        </a:cubicBezTo>
                        <a:cubicBezTo>
                          <a:pt x="3722373" y="40433"/>
                          <a:pt x="4308930" y="34238"/>
                          <a:pt x="4573852" y="0"/>
                        </a:cubicBezTo>
                        <a:cubicBezTo>
                          <a:pt x="4829629" y="25061"/>
                          <a:pt x="4962876" y="100835"/>
                          <a:pt x="5054036" y="173251"/>
                        </a:cubicBezTo>
                        <a:cubicBezTo>
                          <a:pt x="5166943" y="281579"/>
                          <a:pt x="5004739" y="429073"/>
                          <a:pt x="5054036" y="514813"/>
                        </a:cubicBezTo>
                        <a:cubicBezTo>
                          <a:pt x="5116818" y="640883"/>
                          <a:pt x="5034070" y="796156"/>
                          <a:pt x="5054036" y="856374"/>
                        </a:cubicBezTo>
                        <a:cubicBezTo>
                          <a:pt x="5060677" y="939657"/>
                          <a:pt x="4961215" y="1096341"/>
                          <a:pt x="5054036" y="1182410"/>
                        </a:cubicBezTo>
                        <a:cubicBezTo>
                          <a:pt x="5112976" y="1272694"/>
                          <a:pt x="4899456" y="1433488"/>
                          <a:pt x="5054036" y="1725804"/>
                        </a:cubicBezTo>
                        <a:cubicBezTo>
                          <a:pt x="5054763" y="1879192"/>
                          <a:pt x="4859693" y="1938226"/>
                          <a:pt x="4573852" y="1899056"/>
                        </a:cubicBezTo>
                        <a:cubicBezTo>
                          <a:pt x="4407983" y="1913374"/>
                          <a:pt x="4023730" y="1854400"/>
                          <a:pt x="3796056" y="1899056"/>
                        </a:cubicBezTo>
                        <a:cubicBezTo>
                          <a:pt x="3535460" y="1857007"/>
                          <a:pt x="3277288" y="1857046"/>
                          <a:pt x="2977321" y="1899056"/>
                        </a:cubicBezTo>
                        <a:cubicBezTo>
                          <a:pt x="2709513" y="1909668"/>
                          <a:pt x="2561708" y="1875680"/>
                          <a:pt x="2281397" y="1899056"/>
                        </a:cubicBezTo>
                        <a:cubicBezTo>
                          <a:pt x="1979648" y="1944384"/>
                          <a:pt x="1681742" y="1918884"/>
                          <a:pt x="1421726" y="1899056"/>
                        </a:cubicBezTo>
                        <a:cubicBezTo>
                          <a:pt x="1128451" y="1949329"/>
                          <a:pt x="716375" y="1925924"/>
                          <a:pt x="480183" y="1899056"/>
                        </a:cubicBezTo>
                        <a:cubicBezTo>
                          <a:pt x="231498" y="1884303"/>
                          <a:pt x="23662" y="1823040"/>
                          <a:pt x="0" y="1725804"/>
                        </a:cubicBezTo>
                        <a:cubicBezTo>
                          <a:pt x="-84559" y="1675131"/>
                          <a:pt x="23563" y="1560375"/>
                          <a:pt x="0" y="1415293"/>
                        </a:cubicBezTo>
                        <a:cubicBezTo>
                          <a:pt x="-47565" y="1259516"/>
                          <a:pt x="12306" y="1233095"/>
                          <a:pt x="0" y="1135834"/>
                        </a:cubicBezTo>
                        <a:cubicBezTo>
                          <a:pt x="-25392" y="1023641"/>
                          <a:pt x="50778" y="917758"/>
                          <a:pt x="0" y="840849"/>
                        </a:cubicBezTo>
                        <a:cubicBezTo>
                          <a:pt x="-29612" y="769300"/>
                          <a:pt x="5124" y="631765"/>
                          <a:pt x="0" y="499287"/>
                        </a:cubicBezTo>
                        <a:cubicBezTo>
                          <a:pt x="-25318" y="351577"/>
                          <a:pt x="57001" y="283605"/>
                          <a:pt x="0" y="173251"/>
                        </a:cubicBezTo>
                        <a:close/>
                      </a:path>
                    </a:pathLst>
                  </a:custGeom>
                  <ask:type>
                    <ask:lineSketchScribble/>
                  </ask:type>
                </ask:lineSketchStyleProps>
              </a:ext>
            </a:extLst>
          </a:ln>
          <a:effectLst/>
        </p:spPr>
        <p:style>
          <a:lnRef idx="2">
            <a:schemeClr val="accent1"/>
          </a:lnRef>
          <a:fillRef idx="1">
            <a:schemeClr val="lt1"/>
          </a:fillRef>
          <a:effectRef idx="0">
            <a:schemeClr val="accent1"/>
          </a:effectRef>
          <a:fontRef idx="minor">
            <a:schemeClr val="dk1"/>
          </a:fontRef>
        </p:style>
        <p:txBody>
          <a:bodyPr rtlCol="0" anchor="ctr"/>
          <a:lstStyle/>
          <a:p>
            <a:endParaRPr lang="zh-CN" altLang="en-US" sz="1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A905011-4D93-2A3F-E41D-A6DEBCAC0705}"/>
              </a:ext>
            </a:extLst>
          </p:cNvPr>
          <p:cNvSpPr txBox="1"/>
          <p:nvPr/>
        </p:nvSpPr>
        <p:spPr>
          <a:xfrm>
            <a:off x="6363247" y="4670402"/>
            <a:ext cx="4218938" cy="1600438"/>
          </a:xfrm>
          <a:prstGeom prst="rect">
            <a:avLst/>
          </a:prstGeom>
          <a:noFill/>
        </p:spPr>
        <p:txBody>
          <a:bodyPr wrap="square">
            <a:spAutoFit/>
          </a:bodyPr>
          <a:lstStyle/>
          <a:p>
            <a:r>
              <a:rPr lang="en" altLang="zh-CN" sz="1400" dirty="0">
                <a:latin typeface="Britannic Bold" panose="020B0903060703020204" pitchFamily="34" charset="0"/>
                <a:cs typeface="Times New Roman" panose="02020603050405020304" pitchFamily="18" charset="0"/>
              </a:rPr>
              <a:t>Abstract planning steps:</a:t>
            </a:r>
            <a:endParaRPr lang="en" altLang="zh-CN" sz="1400" dirty="0">
              <a:solidFill>
                <a:srgbClr val="3B3B3B"/>
              </a:solidFill>
              <a:latin typeface="Times New Roman" panose="02020603050405020304" pitchFamily="18" charset="0"/>
              <a:cs typeface="Times New Roman" panose="02020603050405020304" pitchFamily="18" charset="0"/>
            </a:endParaRPr>
          </a:p>
          <a:p>
            <a:r>
              <a:rPr lang="en" altLang="zh-CN" sz="1400" dirty="0">
                <a:solidFill>
                  <a:srgbClr val="3B3B3B"/>
                </a:solidFill>
                <a:latin typeface="Times New Roman" panose="02020603050405020304" pitchFamily="18" charset="0"/>
                <a:cs typeface="Times New Roman" panose="02020603050405020304" pitchFamily="18" charset="0"/>
              </a:rPr>
              <a:t>Step 1. </a:t>
            </a:r>
            <a:r>
              <a:rPr lang="en" altLang="zh-CN" sz="1400" dirty="0" err="1">
                <a:solidFill>
                  <a:srgbClr val="3B3B3B"/>
                </a:solidFill>
                <a:latin typeface="Times New Roman" panose="02020603050405020304" pitchFamily="18" charset="0"/>
                <a:cs typeface="Times New Roman" panose="02020603050405020304" pitchFamily="18" charset="0"/>
              </a:rPr>
              <a:t>obj_name</a:t>
            </a:r>
            <a:r>
              <a:rPr lang="en" altLang="zh-CN" sz="1400" dirty="0">
                <a:solidFill>
                  <a:srgbClr val="3B3B3B"/>
                </a:solidFill>
                <a:latin typeface="Times New Roman" panose="02020603050405020304" pitchFamily="18" charset="0"/>
                <a:cs typeface="Times New Roman" panose="02020603050405020304" pitchFamily="18" charset="0"/>
              </a:rPr>
              <a:t>, loc=</a:t>
            </a:r>
            <a:r>
              <a:rPr lang="en" altLang="zh-CN" sz="1400" dirty="0" err="1">
                <a:solidFill>
                  <a:srgbClr val="3B3B3B"/>
                </a:solidFill>
                <a:latin typeface="Times New Roman" panose="02020603050405020304" pitchFamily="18" charset="0"/>
                <a:cs typeface="Times New Roman" panose="02020603050405020304" pitchFamily="18" charset="0"/>
              </a:rPr>
              <a:t>locate_object</a:t>
            </a:r>
            <a:r>
              <a:rPr lang="en" altLang="zh-CN" sz="1400" dirty="0">
                <a:solidFill>
                  <a:srgbClr val="3B3B3B"/>
                </a:solidFill>
                <a:latin typeface="Times New Roman" panose="02020603050405020304" pitchFamily="18" charset="0"/>
                <a:cs typeface="Times New Roman" panose="02020603050405020304" pitchFamily="18" charset="0"/>
              </a:rPr>
              <a:t>(</a:t>
            </a:r>
            <a:r>
              <a:rPr lang="en" altLang="zh-CN" sz="1400" dirty="0" err="1">
                <a:solidFill>
                  <a:srgbClr val="3B3B3B"/>
                </a:solidFill>
                <a:latin typeface="Times New Roman" panose="02020603050405020304" pitchFamily="18" charset="0"/>
                <a:cs typeface="Times New Roman" panose="02020603050405020304" pitchFamily="18" charset="0"/>
              </a:rPr>
              <a:t>candidate_locs</a:t>
            </a:r>
            <a:r>
              <a:rPr lang="en" altLang="zh-CN" sz="1400" dirty="0">
                <a:solidFill>
                  <a:srgbClr val="3B3B3B"/>
                </a:solidFill>
                <a:latin typeface="Times New Roman" panose="02020603050405020304" pitchFamily="18" charset="0"/>
                <a:cs typeface="Times New Roman" panose="02020603050405020304" pitchFamily="18" charset="0"/>
              </a:rPr>
              <a:t>);</a:t>
            </a:r>
          </a:p>
          <a:p>
            <a:r>
              <a:rPr lang="en" altLang="zh-CN" sz="1400" dirty="0">
                <a:solidFill>
                  <a:srgbClr val="3B3B3B"/>
                </a:solidFill>
                <a:latin typeface="Times New Roman" panose="02020603050405020304" pitchFamily="18" charset="0"/>
                <a:cs typeface="Times New Roman" panose="02020603050405020304" pitchFamily="18" charset="0"/>
              </a:rPr>
              <a:t>Step 2. take(</a:t>
            </a:r>
            <a:r>
              <a:rPr lang="en" altLang="zh-CN" sz="1400" dirty="0" err="1">
                <a:solidFill>
                  <a:srgbClr val="3B3B3B"/>
                </a:solidFill>
                <a:latin typeface="Times New Roman" panose="02020603050405020304" pitchFamily="18" charset="0"/>
                <a:cs typeface="Times New Roman" panose="02020603050405020304" pitchFamily="18" charset="0"/>
              </a:rPr>
              <a:t>obj_name</a:t>
            </a:r>
            <a:r>
              <a:rPr lang="en" altLang="zh-CN" sz="1400" dirty="0">
                <a:solidFill>
                  <a:srgbClr val="3B3B3B"/>
                </a:solidFill>
                <a:latin typeface="Times New Roman" panose="02020603050405020304" pitchFamily="18" charset="0"/>
                <a:cs typeface="Times New Roman" panose="02020603050405020304" pitchFamily="18" charset="0"/>
              </a:rPr>
              <a:t>, loc);</a:t>
            </a:r>
          </a:p>
          <a:p>
            <a:r>
              <a:rPr lang="en" altLang="zh-CN" sz="1400" dirty="0">
                <a:solidFill>
                  <a:srgbClr val="3B3B3B"/>
                </a:solidFill>
                <a:latin typeface="Times New Roman" panose="02020603050405020304" pitchFamily="18" charset="0"/>
                <a:cs typeface="Times New Roman" panose="02020603050405020304" pitchFamily="18" charset="0"/>
              </a:rPr>
              <a:t>Step 3. </a:t>
            </a:r>
            <a:r>
              <a:rPr lang="en" altLang="zh-CN" sz="1400" dirty="0" err="1">
                <a:solidFill>
                  <a:srgbClr val="3B3B3B"/>
                </a:solidFill>
                <a:latin typeface="Times New Roman" panose="02020603050405020304" pitchFamily="18" charset="0"/>
                <a:cs typeface="Times New Roman" panose="02020603050405020304" pitchFamily="18" charset="0"/>
              </a:rPr>
              <a:t>go_to</a:t>
            </a:r>
            <a:r>
              <a:rPr lang="en" altLang="zh-CN" sz="1400" dirty="0">
                <a:solidFill>
                  <a:srgbClr val="3B3B3B"/>
                </a:solidFill>
                <a:latin typeface="Times New Roman" panose="02020603050405020304" pitchFamily="18" charset="0"/>
                <a:cs typeface="Times New Roman" panose="02020603050405020304" pitchFamily="18" charset="0"/>
              </a:rPr>
              <a:t>(microwave);</a:t>
            </a:r>
          </a:p>
          <a:p>
            <a:r>
              <a:rPr lang="en" altLang="zh-CN" sz="1400" dirty="0">
                <a:solidFill>
                  <a:srgbClr val="3B3B3B"/>
                </a:solidFill>
                <a:latin typeface="Times New Roman" panose="02020603050405020304" pitchFamily="18" charset="0"/>
                <a:cs typeface="Times New Roman" panose="02020603050405020304" pitchFamily="18" charset="0"/>
              </a:rPr>
              <a:t>Step 4. heat(</a:t>
            </a:r>
            <a:r>
              <a:rPr lang="en" altLang="zh-CN" sz="1400" dirty="0" err="1">
                <a:solidFill>
                  <a:srgbClr val="3B3B3B"/>
                </a:solidFill>
                <a:latin typeface="Times New Roman" panose="02020603050405020304" pitchFamily="18" charset="0"/>
                <a:cs typeface="Times New Roman" panose="02020603050405020304" pitchFamily="18" charset="0"/>
              </a:rPr>
              <a:t>obj_name</a:t>
            </a:r>
            <a:r>
              <a:rPr lang="en" altLang="zh-CN" sz="1400" dirty="0">
                <a:solidFill>
                  <a:srgbClr val="3B3B3B"/>
                </a:solidFill>
                <a:latin typeface="Times New Roman" panose="02020603050405020304" pitchFamily="18" charset="0"/>
                <a:cs typeface="Times New Roman" panose="02020603050405020304" pitchFamily="18" charset="0"/>
              </a:rPr>
              <a:t>, microwave);</a:t>
            </a:r>
          </a:p>
          <a:p>
            <a:r>
              <a:rPr lang="en" altLang="zh-CN" sz="1400" dirty="0">
                <a:solidFill>
                  <a:srgbClr val="3B3B3B"/>
                </a:solidFill>
                <a:latin typeface="Times New Roman" panose="02020603050405020304" pitchFamily="18" charset="0"/>
                <a:cs typeface="Times New Roman" panose="02020603050405020304" pitchFamily="18" charset="0"/>
              </a:rPr>
              <a:t>Step 5. </a:t>
            </a:r>
            <a:r>
              <a:rPr lang="en" altLang="zh-CN" sz="1400" dirty="0" err="1">
                <a:solidFill>
                  <a:srgbClr val="3B3B3B"/>
                </a:solidFill>
                <a:latin typeface="Times New Roman" panose="02020603050405020304" pitchFamily="18" charset="0"/>
                <a:cs typeface="Times New Roman" panose="02020603050405020304" pitchFamily="18" charset="0"/>
              </a:rPr>
              <a:t>go_to</a:t>
            </a:r>
            <a:r>
              <a:rPr lang="en" altLang="zh-CN" sz="1400" dirty="0">
                <a:solidFill>
                  <a:srgbClr val="3B3B3B"/>
                </a:solidFill>
                <a:latin typeface="Times New Roman" panose="02020603050405020304" pitchFamily="18" charset="0"/>
                <a:cs typeface="Times New Roman" panose="02020603050405020304" pitchFamily="18" charset="0"/>
              </a:rPr>
              <a:t>(</a:t>
            </a:r>
            <a:r>
              <a:rPr lang="en" altLang="zh-CN" sz="1400" dirty="0" err="1">
                <a:solidFill>
                  <a:srgbClr val="3B3B3B"/>
                </a:solidFill>
                <a:latin typeface="Times New Roman" panose="02020603050405020304" pitchFamily="18" charset="0"/>
                <a:cs typeface="Times New Roman" panose="02020603050405020304" pitchFamily="18" charset="0"/>
              </a:rPr>
              <a:t>diningtable</a:t>
            </a:r>
            <a:r>
              <a:rPr lang="en" altLang="zh-CN" sz="1400" dirty="0">
                <a:solidFill>
                  <a:srgbClr val="3B3B3B"/>
                </a:solidFill>
                <a:latin typeface="Times New Roman" panose="02020603050405020304" pitchFamily="18" charset="0"/>
                <a:cs typeface="Times New Roman" panose="02020603050405020304" pitchFamily="18" charset="0"/>
              </a:rPr>
              <a:t>);</a:t>
            </a:r>
          </a:p>
          <a:p>
            <a:r>
              <a:rPr lang="en" altLang="zh-CN" sz="1400" dirty="0">
                <a:solidFill>
                  <a:srgbClr val="3B3B3B"/>
                </a:solidFill>
                <a:latin typeface="Times New Roman" panose="02020603050405020304" pitchFamily="18" charset="0"/>
                <a:cs typeface="Times New Roman" panose="02020603050405020304" pitchFamily="18" charset="0"/>
              </a:rPr>
              <a:t>Step 6. put(</a:t>
            </a:r>
            <a:r>
              <a:rPr lang="en" altLang="zh-CN" sz="1400" dirty="0" err="1">
                <a:solidFill>
                  <a:srgbClr val="3B3B3B"/>
                </a:solidFill>
                <a:latin typeface="Times New Roman" panose="02020603050405020304" pitchFamily="18" charset="0"/>
                <a:cs typeface="Times New Roman" panose="02020603050405020304" pitchFamily="18" charset="0"/>
              </a:rPr>
              <a:t>obj_name</a:t>
            </a:r>
            <a:r>
              <a:rPr lang="en" altLang="zh-CN" sz="1400" dirty="0">
                <a:solidFill>
                  <a:srgbClr val="3B3B3B"/>
                </a:solidFill>
                <a:latin typeface="Times New Roman" panose="02020603050405020304" pitchFamily="18" charset="0"/>
                <a:cs typeface="Times New Roman" panose="02020603050405020304" pitchFamily="18" charset="0"/>
              </a:rPr>
              <a:t>, </a:t>
            </a:r>
            <a:r>
              <a:rPr lang="en" altLang="zh-CN" sz="1400" dirty="0" err="1">
                <a:solidFill>
                  <a:srgbClr val="3B3B3B"/>
                </a:solidFill>
                <a:latin typeface="Times New Roman" panose="02020603050405020304" pitchFamily="18" charset="0"/>
                <a:cs typeface="Times New Roman" panose="02020603050405020304" pitchFamily="18" charset="0"/>
              </a:rPr>
              <a:t>diningtable</a:t>
            </a:r>
            <a:r>
              <a:rPr lang="en" altLang="zh-CN" sz="1400" dirty="0">
                <a:solidFill>
                  <a:srgbClr val="3B3B3B"/>
                </a:solidFill>
                <a:latin typeface="Times New Roman" panose="02020603050405020304" pitchFamily="18" charset="0"/>
                <a:cs typeface="Times New Roman" panose="02020603050405020304" pitchFamily="18" charset="0"/>
              </a:rPr>
              <a:t>).</a:t>
            </a:r>
            <a:endParaRPr lang="en" altLang="zh-CN" sz="1400" dirty="0">
              <a:solidFill>
                <a:srgbClr val="3B3B3B"/>
              </a:solidFill>
              <a:latin typeface="Menlo" panose="020B0609030804020204" pitchFamily="49" charset="0"/>
            </a:endParaRPr>
          </a:p>
        </p:txBody>
      </p:sp>
      <p:sp>
        <p:nvSpPr>
          <p:cNvPr id="23" name="圆角矩形 15">
            <a:extLst>
              <a:ext uri="{FF2B5EF4-FFF2-40B4-BE49-F238E27FC236}">
                <a16:creationId xmlns:a16="http://schemas.microsoft.com/office/drawing/2014/main" id="{B79B478C-A096-7852-9DCB-BC12473BC4B4}"/>
              </a:ext>
            </a:extLst>
          </p:cNvPr>
          <p:cNvSpPr/>
          <p:nvPr/>
        </p:nvSpPr>
        <p:spPr>
          <a:xfrm>
            <a:off x="9229067" y="5553605"/>
            <a:ext cx="1649465" cy="646332"/>
          </a:xfrm>
          <a:custGeom>
            <a:avLst/>
            <a:gdLst>
              <a:gd name="connsiteX0" fmla="*/ 0 w 1368151"/>
              <a:gd name="connsiteY0" fmla="*/ 127897 h 767367"/>
              <a:gd name="connsiteX1" fmla="*/ 127897 w 1368151"/>
              <a:gd name="connsiteY1" fmla="*/ 0 h 767367"/>
              <a:gd name="connsiteX2" fmla="*/ 661828 w 1368151"/>
              <a:gd name="connsiteY2" fmla="*/ 0 h 767367"/>
              <a:gd name="connsiteX3" fmla="*/ 1240254 w 1368151"/>
              <a:gd name="connsiteY3" fmla="*/ 0 h 767367"/>
              <a:gd name="connsiteX4" fmla="*/ 1368151 w 1368151"/>
              <a:gd name="connsiteY4" fmla="*/ 127897 h 767367"/>
              <a:gd name="connsiteX5" fmla="*/ 1368151 w 1368151"/>
              <a:gd name="connsiteY5" fmla="*/ 639470 h 767367"/>
              <a:gd name="connsiteX6" fmla="*/ 1240254 w 1368151"/>
              <a:gd name="connsiteY6" fmla="*/ 767367 h 767367"/>
              <a:gd name="connsiteX7" fmla="*/ 661828 w 1368151"/>
              <a:gd name="connsiteY7" fmla="*/ 767367 h 767367"/>
              <a:gd name="connsiteX8" fmla="*/ 127897 w 1368151"/>
              <a:gd name="connsiteY8" fmla="*/ 767367 h 767367"/>
              <a:gd name="connsiteX9" fmla="*/ 0 w 1368151"/>
              <a:gd name="connsiteY9" fmla="*/ 639470 h 767367"/>
              <a:gd name="connsiteX10" fmla="*/ 0 w 1368151"/>
              <a:gd name="connsiteY10" fmla="*/ 127897 h 7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8151" h="767367" fill="none" extrusionOk="0">
                <a:moveTo>
                  <a:pt x="0" y="127897"/>
                </a:moveTo>
                <a:cubicBezTo>
                  <a:pt x="-7890" y="76288"/>
                  <a:pt x="46778" y="-5026"/>
                  <a:pt x="127897" y="0"/>
                </a:cubicBezTo>
                <a:cubicBezTo>
                  <a:pt x="325814" y="-3658"/>
                  <a:pt x="400054" y="26138"/>
                  <a:pt x="661828" y="0"/>
                </a:cubicBezTo>
                <a:cubicBezTo>
                  <a:pt x="923602" y="-26138"/>
                  <a:pt x="1120363" y="8180"/>
                  <a:pt x="1240254" y="0"/>
                </a:cubicBezTo>
                <a:cubicBezTo>
                  <a:pt x="1323095" y="1407"/>
                  <a:pt x="1380315" y="73753"/>
                  <a:pt x="1368151" y="127897"/>
                </a:cubicBezTo>
                <a:cubicBezTo>
                  <a:pt x="1376741" y="379446"/>
                  <a:pt x="1324580" y="476337"/>
                  <a:pt x="1368151" y="639470"/>
                </a:cubicBezTo>
                <a:cubicBezTo>
                  <a:pt x="1359150" y="711882"/>
                  <a:pt x="1312627" y="782546"/>
                  <a:pt x="1240254" y="767367"/>
                </a:cubicBezTo>
                <a:cubicBezTo>
                  <a:pt x="1092570" y="831709"/>
                  <a:pt x="817024" y="722165"/>
                  <a:pt x="661828" y="767367"/>
                </a:cubicBezTo>
                <a:cubicBezTo>
                  <a:pt x="506632" y="812569"/>
                  <a:pt x="253036" y="755489"/>
                  <a:pt x="127897" y="767367"/>
                </a:cubicBezTo>
                <a:cubicBezTo>
                  <a:pt x="72806" y="766094"/>
                  <a:pt x="15464" y="697826"/>
                  <a:pt x="0" y="639470"/>
                </a:cubicBezTo>
                <a:cubicBezTo>
                  <a:pt x="-16036" y="482710"/>
                  <a:pt x="3262" y="328884"/>
                  <a:pt x="0" y="127897"/>
                </a:cubicBezTo>
                <a:close/>
              </a:path>
              <a:path w="1368151" h="767367" stroke="0" extrusionOk="0">
                <a:moveTo>
                  <a:pt x="0" y="127897"/>
                </a:moveTo>
                <a:cubicBezTo>
                  <a:pt x="2859" y="74930"/>
                  <a:pt x="46561" y="-8921"/>
                  <a:pt x="127897" y="0"/>
                </a:cubicBezTo>
                <a:cubicBezTo>
                  <a:pt x="256405" y="-29480"/>
                  <a:pt x="487436" y="12512"/>
                  <a:pt x="661828" y="0"/>
                </a:cubicBezTo>
                <a:cubicBezTo>
                  <a:pt x="836220" y="-12512"/>
                  <a:pt x="1059262" y="43975"/>
                  <a:pt x="1240254" y="0"/>
                </a:cubicBezTo>
                <a:cubicBezTo>
                  <a:pt x="1313526" y="5294"/>
                  <a:pt x="1374461" y="56989"/>
                  <a:pt x="1368151" y="127897"/>
                </a:cubicBezTo>
                <a:cubicBezTo>
                  <a:pt x="1404265" y="295482"/>
                  <a:pt x="1312903" y="506174"/>
                  <a:pt x="1368151" y="639470"/>
                </a:cubicBezTo>
                <a:cubicBezTo>
                  <a:pt x="1377559" y="702212"/>
                  <a:pt x="1321371" y="781782"/>
                  <a:pt x="1240254" y="767367"/>
                </a:cubicBezTo>
                <a:cubicBezTo>
                  <a:pt x="1109804" y="813481"/>
                  <a:pt x="901429" y="720523"/>
                  <a:pt x="717446" y="767367"/>
                </a:cubicBezTo>
                <a:cubicBezTo>
                  <a:pt x="533463" y="814211"/>
                  <a:pt x="278979" y="704939"/>
                  <a:pt x="127897" y="767367"/>
                </a:cubicBezTo>
                <a:cubicBezTo>
                  <a:pt x="56530" y="761732"/>
                  <a:pt x="-2453" y="709299"/>
                  <a:pt x="0" y="639470"/>
                </a:cubicBezTo>
                <a:cubicBezTo>
                  <a:pt x="-22131" y="535794"/>
                  <a:pt x="20445" y="317112"/>
                  <a:pt x="0" y="127897"/>
                </a:cubicBezTo>
                <a:close/>
              </a:path>
            </a:pathLst>
          </a:custGeom>
          <a:solidFill>
            <a:schemeClr val="tx2">
              <a:lumMod val="20000"/>
              <a:lumOff val="80000"/>
            </a:schemeClr>
          </a:solidFill>
          <a:ln>
            <a:gradFill flip="none" rotWithShape="1">
              <a:gsLst>
                <a:gs pos="0">
                  <a:schemeClr val="bg1">
                    <a:lumMod val="50000"/>
                  </a:schemeClr>
                </a:gs>
                <a:gs pos="30000">
                  <a:schemeClr val="bg1">
                    <a:lumMod val="65000"/>
                  </a:schemeClr>
                </a:gs>
                <a:gs pos="62000">
                  <a:schemeClr val="bg1">
                    <a:lumMod val="85000"/>
                  </a:schemeClr>
                </a:gs>
              </a:gsLst>
              <a:lin ang="16200000" scaled="1"/>
              <a:tileRect/>
            </a:gradFill>
            <a:extLst>
              <a:ext uri="{C807C97D-BFC1-408E-A445-0C87EB9F89A2}">
                <ask:lineSketchStyleProps xmlns:ask="http://schemas.microsoft.com/office/drawing/2018/sketchyshapes" sd="452244297">
                  <a:custGeom>
                    <a:avLst/>
                    <a:gdLst>
                      <a:gd name="connsiteX0" fmla="*/ 0 w 1649465"/>
                      <a:gd name="connsiteY0" fmla="*/ 107724 h 646332"/>
                      <a:gd name="connsiteX1" fmla="*/ 154194 w 1649465"/>
                      <a:gd name="connsiteY1" fmla="*/ 0 h 646332"/>
                      <a:gd name="connsiteX2" fmla="*/ 797910 w 1649465"/>
                      <a:gd name="connsiteY2" fmla="*/ 0 h 646332"/>
                      <a:gd name="connsiteX3" fmla="*/ 1495270 w 1649465"/>
                      <a:gd name="connsiteY3" fmla="*/ 0 h 646332"/>
                      <a:gd name="connsiteX4" fmla="*/ 1649465 w 1649465"/>
                      <a:gd name="connsiteY4" fmla="*/ 107724 h 646332"/>
                      <a:gd name="connsiteX5" fmla="*/ 1649465 w 1649465"/>
                      <a:gd name="connsiteY5" fmla="*/ 538607 h 646332"/>
                      <a:gd name="connsiteX6" fmla="*/ 1495270 w 1649465"/>
                      <a:gd name="connsiteY6" fmla="*/ 646332 h 646332"/>
                      <a:gd name="connsiteX7" fmla="*/ 797910 w 1649465"/>
                      <a:gd name="connsiteY7" fmla="*/ 646332 h 646332"/>
                      <a:gd name="connsiteX8" fmla="*/ 154194 w 1649465"/>
                      <a:gd name="connsiteY8" fmla="*/ 646332 h 646332"/>
                      <a:gd name="connsiteX9" fmla="*/ 0 w 1649465"/>
                      <a:gd name="connsiteY9" fmla="*/ 538607 h 646332"/>
                      <a:gd name="connsiteX10" fmla="*/ 0 w 1649465"/>
                      <a:gd name="connsiteY10" fmla="*/ 107724 h 646332"/>
                      <a:gd name="connsiteX0" fmla="*/ 0 w 1649465"/>
                      <a:gd name="connsiteY0" fmla="*/ 107724 h 646332"/>
                      <a:gd name="connsiteX1" fmla="*/ 154194 w 1649465"/>
                      <a:gd name="connsiteY1" fmla="*/ 0 h 646332"/>
                      <a:gd name="connsiteX2" fmla="*/ 797910 w 1649465"/>
                      <a:gd name="connsiteY2" fmla="*/ 0 h 646332"/>
                      <a:gd name="connsiteX3" fmla="*/ 1495270 w 1649465"/>
                      <a:gd name="connsiteY3" fmla="*/ 0 h 646332"/>
                      <a:gd name="connsiteX4" fmla="*/ 1649465 w 1649465"/>
                      <a:gd name="connsiteY4" fmla="*/ 107724 h 646332"/>
                      <a:gd name="connsiteX5" fmla="*/ 1649465 w 1649465"/>
                      <a:gd name="connsiteY5" fmla="*/ 538607 h 646332"/>
                      <a:gd name="connsiteX6" fmla="*/ 1495270 w 1649465"/>
                      <a:gd name="connsiteY6" fmla="*/ 646332 h 646332"/>
                      <a:gd name="connsiteX7" fmla="*/ 864964 w 1649465"/>
                      <a:gd name="connsiteY7" fmla="*/ 646332 h 646332"/>
                      <a:gd name="connsiteX8" fmla="*/ 154194 w 1649465"/>
                      <a:gd name="connsiteY8" fmla="*/ 646332 h 646332"/>
                      <a:gd name="connsiteX9" fmla="*/ 0 w 1649465"/>
                      <a:gd name="connsiteY9" fmla="*/ 538607 h 646332"/>
                      <a:gd name="connsiteX10" fmla="*/ 0 w 1649465"/>
                      <a:gd name="connsiteY10" fmla="*/ 107724 h 64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9465" h="646332" fill="none" extrusionOk="0">
                        <a:moveTo>
                          <a:pt x="0" y="107724"/>
                        </a:moveTo>
                        <a:cubicBezTo>
                          <a:pt x="-12100" y="50581"/>
                          <a:pt x="45886" y="21110"/>
                          <a:pt x="154194" y="0"/>
                        </a:cubicBezTo>
                        <a:cubicBezTo>
                          <a:pt x="381087" y="-8700"/>
                          <a:pt x="477374" y="21818"/>
                          <a:pt x="797910" y="0"/>
                        </a:cubicBezTo>
                        <a:cubicBezTo>
                          <a:pt x="1117388" y="-42753"/>
                          <a:pt x="1351731" y="836"/>
                          <a:pt x="1495270" y="0"/>
                        </a:cubicBezTo>
                        <a:cubicBezTo>
                          <a:pt x="1606460" y="1654"/>
                          <a:pt x="1665777" y="62310"/>
                          <a:pt x="1649465" y="107724"/>
                        </a:cubicBezTo>
                        <a:cubicBezTo>
                          <a:pt x="1662974" y="323871"/>
                          <a:pt x="1572904" y="397114"/>
                          <a:pt x="1649465" y="538607"/>
                        </a:cubicBezTo>
                        <a:cubicBezTo>
                          <a:pt x="1645302" y="605144"/>
                          <a:pt x="1569809" y="640473"/>
                          <a:pt x="1495270" y="646332"/>
                        </a:cubicBezTo>
                        <a:cubicBezTo>
                          <a:pt x="1335111" y="726047"/>
                          <a:pt x="958835" y="589711"/>
                          <a:pt x="797910" y="646332"/>
                        </a:cubicBezTo>
                        <a:cubicBezTo>
                          <a:pt x="603853" y="698703"/>
                          <a:pt x="302661" y="639598"/>
                          <a:pt x="154194" y="646332"/>
                        </a:cubicBezTo>
                        <a:cubicBezTo>
                          <a:pt x="101958" y="642960"/>
                          <a:pt x="14744" y="580297"/>
                          <a:pt x="0" y="538607"/>
                        </a:cubicBezTo>
                        <a:cubicBezTo>
                          <a:pt x="-8539" y="413813"/>
                          <a:pt x="-7451" y="276674"/>
                          <a:pt x="0" y="107724"/>
                        </a:cubicBezTo>
                        <a:close/>
                      </a:path>
                      <a:path w="1649465" h="646332" stroke="0" extrusionOk="0">
                        <a:moveTo>
                          <a:pt x="0" y="107724"/>
                        </a:moveTo>
                        <a:cubicBezTo>
                          <a:pt x="3171" y="59608"/>
                          <a:pt x="51353" y="-5065"/>
                          <a:pt x="154194" y="0"/>
                        </a:cubicBezTo>
                        <a:cubicBezTo>
                          <a:pt x="339199" y="-30547"/>
                          <a:pt x="563452" y="-5527"/>
                          <a:pt x="797910" y="0"/>
                        </a:cubicBezTo>
                        <a:cubicBezTo>
                          <a:pt x="989781" y="13515"/>
                          <a:pt x="1267518" y="22088"/>
                          <a:pt x="1495270" y="0"/>
                        </a:cubicBezTo>
                        <a:cubicBezTo>
                          <a:pt x="1585849" y="4117"/>
                          <a:pt x="1663328" y="51527"/>
                          <a:pt x="1649465" y="107724"/>
                        </a:cubicBezTo>
                        <a:cubicBezTo>
                          <a:pt x="1689020" y="235136"/>
                          <a:pt x="1560976" y="425643"/>
                          <a:pt x="1649465" y="538607"/>
                        </a:cubicBezTo>
                        <a:cubicBezTo>
                          <a:pt x="1647900" y="590861"/>
                          <a:pt x="1582606" y="654015"/>
                          <a:pt x="1495270" y="646332"/>
                        </a:cubicBezTo>
                        <a:cubicBezTo>
                          <a:pt x="1377196" y="636093"/>
                          <a:pt x="1115236" y="569568"/>
                          <a:pt x="864964" y="646332"/>
                        </a:cubicBezTo>
                        <a:cubicBezTo>
                          <a:pt x="653186" y="680480"/>
                          <a:pt x="341545" y="574749"/>
                          <a:pt x="154194" y="646332"/>
                        </a:cubicBezTo>
                        <a:cubicBezTo>
                          <a:pt x="68553" y="626933"/>
                          <a:pt x="-10625" y="584673"/>
                          <a:pt x="0" y="538607"/>
                        </a:cubicBezTo>
                        <a:cubicBezTo>
                          <a:pt x="-18486" y="452401"/>
                          <a:pt x="15531" y="277349"/>
                          <a:pt x="0" y="107724"/>
                        </a:cubicBezTo>
                        <a:close/>
                      </a:path>
                      <a:path w="1649465" h="646332" fill="none" stroke="0" extrusionOk="0">
                        <a:moveTo>
                          <a:pt x="0" y="107724"/>
                        </a:moveTo>
                        <a:cubicBezTo>
                          <a:pt x="-7268" y="78124"/>
                          <a:pt x="45449" y="-13361"/>
                          <a:pt x="154194" y="0"/>
                        </a:cubicBezTo>
                        <a:cubicBezTo>
                          <a:pt x="388199" y="12189"/>
                          <a:pt x="462383" y="20677"/>
                          <a:pt x="797910" y="0"/>
                        </a:cubicBezTo>
                        <a:cubicBezTo>
                          <a:pt x="1097827" y="-48427"/>
                          <a:pt x="1363933" y="4957"/>
                          <a:pt x="1495270" y="0"/>
                        </a:cubicBezTo>
                        <a:cubicBezTo>
                          <a:pt x="1596443" y="3794"/>
                          <a:pt x="1675921" y="61611"/>
                          <a:pt x="1649465" y="107724"/>
                        </a:cubicBezTo>
                        <a:cubicBezTo>
                          <a:pt x="1652272" y="327325"/>
                          <a:pt x="1586858" y="404599"/>
                          <a:pt x="1649465" y="538607"/>
                        </a:cubicBezTo>
                        <a:cubicBezTo>
                          <a:pt x="1659576" y="598284"/>
                          <a:pt x="1575689" y="644118"/>
                          <a:pt x="1495270" y="646332"/>
                        </a:cubicBezTo>
                        <a:cubicBezTo>
                          <a:pt x="1301118" y="708996"/>
                          <a:pt x="995574" y="606554"/>
                          <a:pt x="797910" y="646332"/>
                        </a:cubicBezTo>
                        <a:cubicBezTo>
                          <a:pt x="581025" y="654197"/>
                          <a:pt x="316435" y="654110"/>
                          <a:pt x="154194" y="646332"/>
                        </a:cubicBezTo>
                        <a:cubicBezTo>
                          <a:pt x="87509" y="658350"/>
                          <a:pt x="12191" y="574293"/>
                          <a:pt x="0" y="538607"/>
                        </a:cubicBezTo>
                        <a:cubicBezTo>
                          <a:pt x="-52968" y="391646"/>
                          <a:pt x="40039" y="266647"/>
                          <a:pt x="0" y="107724"/>
                        </a:cubicBezTo>
                        <a:close/>
                      </a:path>
                    </a:pathLst>
                  </a:custGeom>
                  <ask:type>
                    <ask:lineSketchScribble/>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545E410B-0428-9205-06D7-58C7340BA7E1}"/>
              </a:ext>
            </a:extLst>
          </p:cNvPr>
          <p:cNvSpPr txBox="1"/>
          <p:nvPr/>
        </p:nvSpPr>
        <p:spPr>
          <a:xfrm>
            <a:off x="9229068" y="5518712"/>
            <a:ext cx="1826032" cy="738664"/>
          </a:xfrm>
          <a:prstGeom prst="rect">
            <a:avLst/>
          </a:prstGeom>
          <a:noFill/>
        </p:spPr>
        <p:txBody>
          <a:bodyPr wrap="square">
            <a:spAutoFit/>
          </a:bodyPr>
          <a:lstStyle/>
          <a:p>
            <a:r>
              <a:rPr lang="en" altLang="zh-CN" sz="1400" b="1" dirty="0">
                <a:latin typeface="Times New Roman" panose="02020603050405020304" pitchFamily="18" charset="0"/>
                <a:cs typeface="Times New Roman" panose="02020603050405020304" pitchFamily="18" charset="0"/>
              </a:rPr>
              <a:t>object</a:t>
            </a:r>
            <a:r>
              <a:rPr lang="en" altLang="zh-CN" sz="1400" dirty="0">
                <a:latin typeface="Times New Roman" panose="02020603050405020304" pitchFamily="18" charset="0"/>
                <a:cs typeface="Times New Roman" panose="02020603050405020304" pitchFamily="18" charset="0"/>
              </a:rPr>
              <a:t> = apple</a:t>
            </a:r>
          </a:p>
          <a:p>
            <a:r>
              <a:rPr lang="en" altLang="zh-CN" sz="1400" b="1" dirty="0" err="1">
                <a:latin typeface="Times New Roman" panose="02020603050405020304" pitchFamily="18" charset="0"/>
                <a:cs typeface="Times New Roman" panose="02020603050405020304" pitchFamily="18" charset="0"/>
              </a:rPr>
              <a:t>candidate_locs</a:t>
            </a:r>
            <a:r>
              <a:rPr lang="en" altLang="zh-CN" sz="1400" b="1" dirty="0">
                <a:latin typeface="Times New Roman" panose="02020603050405020304" pitchFamily="18" charset="0"/>
                <a:cs typeface="Times New Roman" panose="02020603050405020304" pitchFamily="18" charset="0"/>
              </a:rPr>
              <a:t> </a:t>
            </a:r>
            <a:r>
              <a:rPr lang="en" altLang="zh-CN" sz="1400" dirty="0">
                <a:latin typeface="Times New Roman" panose="02020603050405020304" pitchFamily="18" charset="0"/>
                <a:cs typeface="Times New Roman" panose="02020603050405020304" pitchFamily="18" charset="0"/>
              </a:rPr>
              <a:t>= fridge 1, cabinets</a:t>
            </a:r>
            <a:endParaRPr lang="zh-CN" altLang="en-US" sz="14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ADAC2B01-FC52-4FBC-DD32-BF92060FEF37}"/>
              </a:ext>
            </a:extLst>
          </p:cNvPr>
          <p:cNvSpPr txBox="1"/>
          <p:nvPr/>
        </p:nvSpPr>
        <p:spPr>
          <a:xfrm>
            <a:off x="9134061" y="5240752"/>
            <a:ext cx="1984225" cy="307777"/>
          </a:xfrm>
          <a:prstGeom prst="rect">
            <a:avLst/>
          </a:prstGeom>
          <a:noFill/>
        </p:spPr>
        <p:txBody>
          <a:bodyPr wrap="square">
            <a:spAutoFit/>
          </a:bodyPr>
          <a:lstStyle/>
          <a:p>
            <a:r>
              <a:rPr lang="en" altLang="zh-CN" sz="1400" dirty="0">
                <a:latin typeface="Britannic Bold" panose="020B0903060703020204" pitchFamily="34" charset="0"/>
                <a:cs typeface="Times New Roman" panose="02020603050405020304" pitchFamily="18" charset="0"/>
              </a:rPr>
              <a:t>Task-specific entities:</a:t>
            </a:r>
          </a:p>
        </p:txBody>
      </p:sp>
      <p:sp>
        <p:nvSpPr>
          <p:cNvPr id="26" name="文本框 25">
            <a:extLst>
              <a:ext uri="{FF2B5EF4-FFF2-40B4-BE49-F238E27FC236}">
                <a16:creationId xmlns:a16="http://schemas.microsoft.com/office/drawing/2014/main" id="{24B23B43-5641-8C42-6375-AB160162CF40}"/>
              </a:ext>
            </a:extLst>
          </p:cNvPr>
          <p:cNvSpPr txBox="1"/>
          <p:nvPr/>
        </p:nvSpPr>
        <p:spPr>
          <a:xfrm>
            <a:off x="5964234" y="4241280"/>
            <a:ext cx="1680750" cy="338554"/>
          </a:xfrm>
          <a:prstGeom prst="rect">
            <a:avLst/>
          </a:prstGeom>
          <a:noFill/>
        </p:spPr>
        <p:txBody>
          <a:bodyPr wrap="square">
            <a:spAutoFit/>
          </a:bodyPr>
          <a:lstStyle/>
          <a:p>
            <a:pPr algn="ctr"/>
            <a:r>
              <a:rPr lang="en-US" altLang="zh-CN" sz="1600" dirty="0">
                <a:latin typeface="Britannic Bold" panose="020B0903060703020204" pitchFamily="34" charset="0"/>
                <a:cs typeface="Times New Roman" panose="02020603050405020304" pitchFamily="18" charset="0"/>
              </a:rPr>
              <a:t>P-code Plan:</a:t>
            </a:r>
            <a:endParaRPr lang="zh-CN" altLang="en-US" sz="1600" b="1" dirty="0">
              <a:latin typeface="Britannic Bold" panose="020B0903060703020204" pitchFamily="34" charset="0"/>
              <a:cs typeface="Times New Roman" panose="02020603050405020304" pitchFamily="18" charset="0"/>
            </a:endParaRPr>
          </a:p>
        </p:txBody>
      </p:sp>
    </p:spTree>
    <p:extLst>
      <p:ext uri="{BB962C8B-B14F-4D97-AF65-F5344CB8AC3E}">
        <p14:creationId xmlns:p14="http://schemas.microsoft.com/office/powerpoint/2010/main" val="696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CB71-7487-7A4B-F338-FA6A0E69EB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98FC8D-6277-BE35-52E8-4EFFBB1C38C0}"/>
              </a:ext>
            </a:extLst>
          </p:cNvPr>
          <p:cNvSpPr>
            <a:spLocks noGrp="1"/>
          </p:cNvSpPr>
          <p:nvPr>
            <p:ph type="title"/>
          </p:nvPr>
        </p:nvSpPr>
        <p:spPr>
          <a:xfrm>
            <a:off x="482599" y="64656"/>
            <a:ext cx="10137373" cy="672573"/>
          </a:xfrm>
        </p:spPr>
        <p:txBody>
          <a:bodyPr/>
          <a:lstStyle/>
          <a:p>
            <a:pPr>
              <a:lnSpc>
                <a:spcPct val="100000"/>
              </a:lnSpc>
            </a:pPr>
            <a:r>
              <a:rPr lang="fr-FR" altLang="zh-CN" dirty="0">
                <a:latin typeface="Times New Roman" panose="02020603050405020304" pitchFamily="18" charset="0"/>
                <a:cs typeface="Times New Roman" panose="02020603050405020304" pitchFamily="18" charset="0"/>
              </a:rPr>
              <a:t>P-code Plan Generation Pipeline</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DBE7C82C-F21B-8462-39FA-32142B1735F7}"/>
              </a:ext>
            </a:extLst>
          </p:cNvPr>
          <p:cNvSpPr>
            <a:spLocks noGrp="1"/>
          </p:cNvSpPr>
          <p:nvPr>
            <p:ph type="sldNum" sz="quarter" idx="12"/>
          </p:nvPr>
        </p:nvSpPr>
        <p:spPr/>
        <p:txBody>
          <a:bodyPr/>
          <a:lstStyle/>
          <a:p>
            <a:fld id="{3ACD1EC8-6F57-41A7-99F1-FEDB2874BA2B}" type="slidenum">
              <a:rPr lang="zh-CN" altLang="en-US" smtClean="0"/>
              <a:t>5</a:t>
            </a:fld>
            <a:endParaRPr lang="zh-CN" altLang="en-US"/>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3EA6590-3827-75AD-39C1-330ADE93D308}"/>
                  </a:ext>
                </a:extLst>
              </p:cNvPr>
              <p:cNvSpPr txBox="1"/>
              <p:nvPr/>
            </p:nvSpPr>
            <p:spPr>
              <a:xfrm>
                <a:off x="575668" y="1139284"/>
                <a:ext cx="11249388" cy="2591543"/>
              </a:xfrm>
              <a:prstGeom prst="rect">
                <a:avLst/>
              </a:prstGeom>
              <a:noFill/>
            </p:spPr>
            <p:txBody>
              <a:bodyPr wrap="square">
                <a:spAutoFit/>
              </a:bodyPr>
              <a:lstStyle/>
              <a:p>
                <a:pPr marL="0" lvl="1"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cs typeface="Times New Roman" panose="02020603050405020304" pitchFamily="18" charset="0"/>
                  </a:rPr>
                  <a:t>Thought Extraction: </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extract agent thoughts</a:t>
                </a:r>
                <a:r>
                  <a:rPr lang="en-US" altLang="zh-CN" sz="2000" dirty="0">
                    <a:solidFill>
                      <a:schemeClr val="tx1">
                        <a:lumMod val="65000"/>
                        <a:lumOff val="35000"/>
                      </a:schemeClr>
                    </a:solidFill>
                    <a:cs typeface="Times New Roman" panose="02020603050405020304" pitchFamily="18" charset="0"/>
                  </a:rPr>
                  <a:t> </a:t>
                </a:r>
                <a14:m>
                  <m:oMath xmlns:m="http://schemas.openxmlformats.org/officeDocument/2006/math">
                    <m:sSub>
                      <m:sSubPr>
                        <m:ctrlPr>
                          <a:rPr lang="en-US" altLang="zh-CN" sz="2000" i="1" dirty="0">
                            <a:solidFill>
                              <a:schemeClr val="tx1">
                                <a:lumMod val="65000"/>
                                <a:lumOff val="35000"/>
                              </a:schemeClr>
                            </a:solidFill>
                            <a:latin typeface="Cambria Math" panose="02040503050406030204" pitchFamily="18" charset="0"/>
                            <a:cs typeface="Times New Roman" panose="02020603050405020304" pitchFamily="18" charset="0"/>
                          </a:rPr>
                        </m:ctrlPr>
                      </m:sSubPr>
                      <m:e>
                        <m:r>
                          <a:rPr lang="en-US" altLang="zh-CN" sz="2000" b="0" i="1" dirty="0" smtClean="0">
                            <a:solidFill>
                              <a:schemeClr val="tx1">
                                <a:lumMod val="65000"/>
                                <a:lumOff val="35000"/>
                              </a:schemeClr>
                            </a:solidFill>
                            <a:latin typeface="Cambria Math" panose="02040503050406030204" pitchFamily="18" charset="0"/>
                            <a:cs typeface="Times New Roman" panose="02020603050405020304" pitchFamily="18" charset="0"/>
                          </a:rPr>
                          <m:t>𝑡</m:t>
                        </m:r>
                      </m:e>
                      <m:sub>
                        <m:r>
                          <a:rPr lang="en-US" altLang="zh-CN" sz="2000" b="0" i="1" dirty="0" smtClean="0">
                            <a:solidFill>
                              <a:schemeClr val="tx1">
                                <a:lumMod val="65000"/>
                                <a:lumOff val="35000"/>
                              </a:schemeClr>
                            </a:solidFill>
                            <a:latin typeface="Cambria Math" panose="02040503050406030204" pitchFamily="18" charset="0"/>
                            <a:cs typeface="Times New Roman" panose="02020603050405020304" pitchFamily="18" charset="0"/>
                          </a:rPr>
                          <m:t>𝑛</m:t>
                        </m:r>
                      </m:sub>
                    </m:sSub>
                  </m:oMath>
                </a14:m>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 from existing expert ReAct-style trajectories, </a:t>
                </a:r>
                <a:r>
                  <a:rPr lang="en-US" altLang="zh-CN" sz="2000">
                    <a:solidFill>
                      <a:schemeClr val="tx1">
                        <a:lumMod val="65000"/>
                        <a:lumOff val="35000"/>
                      </a:schemeClr>
                    </a:solidFill>
                    <a:latin typeface="Times New Roman" panose="02020603050405020304" pitchFamily="18" charset="0"/>
                    <a:cs typeface="Times New Roman" panose="02020603050405020304" pitchFamily="18" charset="0"/>
                  </a:rPr>
                  <a:t>which involve </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task-specific knowledge for planning.</a:t>
                </a:r>
              </a:p>
              <a:p>
                <a:pPr marL="0" lvl="1"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cs typeface="Times New Roman" panose="02020603050405020304" pitchFamily="18" charset="0"/>
                  </a:rPr>
                  <a:t>Plan Distillation: </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given the task instruction </a:t>
                </a:r>
                <a14:m>
                  <m:oMath xmlns:m="http://schemas.openxmlformats.org/officeDocument/2006/math">
                    <m:r>
                      <a:rPr lang="en-US" altLang="zh-CN" sz="2000" b="0" i="1" dirty="0" smtClean="0">
                        <a:solidFill>
                          <a:schemeClr val="tx1">
                            <a:lumMod val="65000"/>
                            <a:lumOff val="35000"/>
                          </a:schemeClr>
                        </a:solidFill>
                        <a:latin typeface="Cambria Math" panose="02040503050406030204" pitchFamily="18" charset="0"/>
                        <a:cs typeface="Times New Roman" panose="02020603050405020304" pitchFamily="18" charset="0"/>
                      </a:rPr>
                      <m:t>𝑢</m:t>
                    </m:r>
                  </m:oMath>
                </a14:m>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 with agent thoughts </a:t>
                </a:r>
                <a14:m>
                  <m:oMath xmlns:m="http://schemas.openxmlformats.org/officeDocument/2006/math">
                    <m:sSub>
                      <m:sSubPr>
                        <m:ctrlPr>
                          <a:rPr lang="en-US" altLang="zh-CN" sz="2000" i="1" dirty="0">
                            <a:solidFill>
                              <a:schemeClr val="tx1">
                                <a:lumMod val="65000"/>
                                <a:lumOff val="35000"/>
                              </a:schemeClr>
                            </a:solidFill>
                            <a:latin typeface="Cambria Math" panose="02040503050406030204" pitchFamily="18" charset="0"/>
                            <a:cs typeface="Times New Roman" panose="02020603050405020304" pitchFamily="18" charset="0"/>
                          </a:rPr>
                        </m:ctrlPr>
                      </m:sSubPr>
                      <m:e>
                        <m:r>
                          <a:rPr lang="en-US" altLang="zh-CN" sz="2000" i="1" dirty="0">
                            <a:solidFill>
                              <a:schemeClr val="tx1">
                                <a:lumMod val="65000"/>
                                <a:lumOff val="35000"/>
                              </a:schemeClr>
                            </a:solidFill>
                            <a:latin typeface="Cambria Math" panose="02040503050406030204" pitchFamily="18" charset="0"/>
                            <a:cs typeface="Times New Roman" panose="02020603050405020304" pitchFamily="18" charset="0"/>
                          </a:rPr>
                          <m:t>𝑡</m:t>
                        </m:r>
                      </m:e>
                      <m:sub>
                        <m:r>
                          <a:rPr lang="en-US" altLang="zh-CN" sz="2000" i="1" dirty="0">
                            <a:solidFill>
                              <a:schemeClr val="tx1">
                                <a:lumMod val="65000"/>
                                <a:lumOff val="35000"/>
                              </a:schemeClr>
                            </a:solidFill>
                            <a:latin typeface="Cambria Math" panose="02040503050406030204" pitchFamily="18" charset="0"/>
                            <a:cs typeface="Times New Roman" panose="02020603050405020304" pitchFamily="18" charset="0"/>
                          </a:rPr>
                          <m:t>𝑛</m:t>
                        </m:r>
                      </m:sub>
                    </m:sSub>
                  </m:oMath>
                </a14:m>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 we instruct the LLM (e.g., GPT-4o) to summarize the step-by-step plan in natural language. Next, demonstrations of pseudocode-style plans paired with corresponding tasks are taken as input, converting natural language plans into P-code Plans.</a:t>
                </a:r>
              </a:p>
              <a:p>
                <a:pPr marL="0" lvl="1"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cs typeface="Times New Roman" panose="02020603050405020304" pitchFamily="18" charset="0"/>
                  </a:rPr>
                  <a:t>Plan Verification: </a:t>
                </a:r>
                <a:r>
                  <a:rPr lang="en" altLang="zh-CN" sz="2000" dirty="0">
                    <a:latin typeface="Times New Roman" panose="02020603050405020304" pitchFamily="18" charset="0"/>
                    <a:cs typeface="Times New Roman" panose="02020603050405020304" pitchFamily="18" charset="0"/>
                  </a:rPr>
                  <a:t>minor manual refinement is needed to guarantee the quality of the LLM-generated </a:t>
                </a:r>
                <a:r>
                  <a:rPr lang="en" altLang="zh-CN" sz="2000" dirty="0">
                    <a:solidFill>
                      <a:srgbClr val="000000"/>
                    </a:solidFill>
                    <a:latin typeface="Times New Roman" panose="02020603050405020304" pitchFamily="18" charset="0"/>
                    <a:cs typeface="Times New Roman" panose="02020603050405020304" pitchFamily="18" charset="0"/>
                  </a:rPr>
                  <a:t>P-code Plans.</a:t>
                </a:r>
                <a:endPar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93EA6590-3827-75AD-39C1-330ADE93D308}"/>
                  </a:ext>
                </a:extLst>
              </p:cNvPr>
              <p:cNvSpPr txBox="1">
                <a:spLocks noRot="1" noChangeAspect="1" noMove="1" noResize="1" noEditPoints="1" noAdjustHandles="1" noChangeArrowheads="1" noChangeShapeType="1" noTextEdit="1"/>
              </p:cNvSpPr>
              <p:nvPr/>
            </p:nvSpPr>
            <p:spPr>
              <a:xfrm>
                <a:off x="575668" y="1139284"/>
                <a:ext cx="11249388" cy="2591543"/>
              </a:xfrm>
              <a:prstGeom prst="rect">
                <a:avLst/>
              </a:prstGeom>
              <a:blipFill>
                <a:blip r:embed="rId3"/>
                <a:stretch>
                  <a:fillRect l="-542" t="-1176" r="-1842" b="-3294"/>
                </a:stretch>
              </a:blipFill>
            </p:spPr>
            <p:txBody>
              <a:bodyPr/>
              <a:lstStyle/>
              <a:p>
                <a:r>
                  <a:rPr lang="zh-CN" altLang="en-US">
                    <a:noFill/>
                  </a:rPr>
                  <a:t> </a:t>
                </a:r>
              </a:p>
            </p:txBody>
          </p:sp>
        </mc:Fallback>
      </mc:AlternateContent>
      <p:pic>
        <p:nvPicPr>
          <p:cNvPr id="93" name="图片 92">
            <a:extLst>
              <a:ext uri="{FF2B5EF4-FFF2-40B4-BE49-F238E27FC236}">
                <a16:creationId xmlns:a16="http://schemas.microsoft.com/office/drawing/2014/main" id="{3ED5DAF3-3EB7-A463-D8C8-E9828A1DDC6B}"/>
              </a:ext>
            </a:extLst>
          </p:cNvPr>
          <p:cNvPicPr>
            <a:picLocks noChangeAspect="1"/>
          </p:cNvPicPr>
          <p:nvPr/>
        </p:nvPicPr>
        <p:blipFill>
          <a:blip r:embed="rId4"/>
          <a:srcRect l="-81" r="1"/>
          <a:stretch>
            <a:fillRect/>
          </a:stretch>
        </p:blipFill>
        <p:spPr>
          <a:xfrm>
            <a:off x="323709" y="3985701"/>
            <a:ext cx="11544581" cy="2338025"/>
          </a:xfrm>
          <a:prstGeom prst="rect">
            <a:avLst/>
          </a:prstGeom>
        </p:spPr>
      </p:pic>
    </p:spTree>
    <p:extLst>
      <p:ext uri="{BB962C8B-B14F-4D97-AF65-F5344CB8AC3E}">
        <p14:creationId xmlns:p14="http://schemas.microsoft.com/office/powerpoint/2010/main" val="2307104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5E35A-6789-D480-8921-2E05BA9DF0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42ECDF7-5E4C-E5D7-2105-679698C39385}"/>
              </a:ext>
            </a:extLst>
          </p:cNvPr>
          <p:cNvSpPr>
            <a:spLocks noGrp="1"/>
          </p:cNvSpPr>
          <p:nvPr>
            <p:ph type="title"/>
          </p:nvPr>
        </p:nvSpPr>
        <p:spPr>
          <a:xfrm>
            <a:off x="482599" y="64656"/>
            <a:ext cx="10137373" cy="672573"/>
          </a:xfrm>
        </p:spPr>
        <p:txBody>
          <a:bodyPr/>
          <a:lstStyle/>
          <a:p>
            <a:pPr>
              <a:lnSpc>
                <a:spcPct val="100000"/>
              </a:lnSpc>
            </a:pPr>
            <a:r>
              <a:rPr lang="fr-FR" altLang="zh-CN" dirty="0">
                <a:latin typeface="Times New Roman" panose="02020603050405020304" pitchFamily="18" charset="0"/>
                <a:cs typeface="Times New Roman" panose="02020603050405020304" pitchFamily="18" charset="0"/>
              </a:rPr>
              <a:t>P-code Plan </a:t>
            </a:r>
            <a:r>
              <a:rPr lang="en-US" altLang="zh-CN" dirty="0">
                <a:latin typeface="Times New Roman" panose="02020603050405020304" pitchFamily="18" charset="0"/>
                <a:cs typeface="Times New Roman" panose="02020603050405020304" pitchFamily="18" charset="0"/>
              </a:rPr>
              <a:t>Improves </a:t>
            </a:r>
            <a:r>
              <a:rPr lang="fr-FR" altLang="zh-CN" dirty="0">
                <a:latin typeface="Times New Roman" panose="02020603050405020304" pitchFamily="18" charset="0"/>
                <a:cs typeface="Times New Roman" panose="02020603050405020304" pitchFamily="18" charset="0"/>
              </a:rPr>
              <a:t>Generalization</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F914DDD-E3E2-F289-969F-6665008D33EA}"/>
              </a:ext>
            </a:extLst>
          </p:cNvPr>
          <p:cNvSpPr>
            <a:spLocks noGrp="1"/>
          </p:cNvSpPr>
          <p:nvPr>
            <p:ph type="sldNum" sz="quarter" idx="12"/>
          </p:nvPr>
        </p:nvSpPr>
        <p:spPr/>
        <p:txBody>
          <a:bodyPr/>
          <a:lstStyle/>
          <a:p>
            <a:fld id="{3ACD1EC8-6F57-41A7-99F1-FEDB2874BA2B}" type="slidenum">
              <a:rPr lang="zh-CN" altLang="en-US" smtClean="0"/>
              <a:t>6</a:t>
            </a:fld>
            <a:endParaRPr lang="zh-CN" altLang="en-US"/>
          </a:p>
        </p:txBody>
      </p:sp>
      <p:sp>
        <p:nvSpPr>
          <p:cNvPr id="4" name="文本框 3">
            <a:extLst>
              <a:ext uri="{FF2B5EF4-FFF2-40B4-BE49-F238E27FC236}">
                <a16:creationId xmlns:a16="http://schemas.microsoft.com/office/drawing/2014/main" id="{026176D5-7B10-DA86-12A1-9A0F5F009A86}"/>
              </a:ext>
            </a:extLst>
          </p:cNvPr>
          <p:cNvSpPr txBox="1"/>
          <p:nvPr/>
        </p:nvSpPr>
        <p:spPr>
          <a:xfrm>
            <a:off x="482599" y="950059"/>
            <a:ext cx="8192452" cy="2822376"/>
          </a:xfrm>
          <a:prstGeom prst="rect">
            <a:avLst/>
          </a:prstGeom>
          <a:noFill/>
        </p:spPr>
        <p:txBody>
          <a:bodyPr wrap="square">
            <a:spAutoFit/>
          </a:bodyPr>
          <a:lstStyle/>
          <a:p>
            <a:pPr>
              <a:lnSpc>
                <a:spcPct val="110000"/>
              </a:lnSpc>
              <a:spcBef>
                <a:spcPts val="600"/>
              </a:spcBef>
            </a:pPr>
            <a:r>
              <a:rPr lang="en-US" altLang="zh-CN" sz="2000" b="1" i="1" dirty="0">
                <a:latin typeface="Times New Roman" panose="02020603050405020304" pitchFamily="18" charset="0"/>
                <a:cs typeface="Times New Roman" panose="02020603050405020304" pitchFamily="18" charset="0"/>
              </a:rPr>
              <a:t>We adopt SFT to equip base LLMs with agent abilities and then investigate whether LLM agents can benefit from our designed P-code Plan.</a:t>
            </a:r>
          </a:p>
          <a:p>
            <a:pPr marL="342900"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w</a:t>
            </a:r>
            <a:r>
              <a:rPr lang="zh-CN" altLang="en-US"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 </a:t>
            </a: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Plan</a:t>
            </a:r>
            <a:r>
              <a:rPr lang="zh-CN" altLang="en-US"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         </a:t>
            </a: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wo Plan</a:t>
            </a:r>
          </a:p>
          <a:p>
            <a:pPr marL="342900"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w P-code</a:t>
            </a:r>
            <a:r>
              <a:rPr lang="zh-CN" altLang="en-US"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 </a:t>
            </a: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Plan         w NL Plan</a:t>
            </a:r>
          </a:p>
          <a:p>
            <a:pPr marL="945959" lvl="1"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higher average reward (10 out of 12 scenarios)</a:t>
            </a:r>
          </a:p>
          <a:p>
            <a:pPr marL="945959" lvl="1"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better generalization to unseen tasks </a:t>
            </a:r>
          </a:p>
          <a:p>
            <a:pPr marL="945959" lvl="1" indent="-342900">
              <a:lnSpc>
                <a:spcPct val="110000"/>
              </a:lnSpc>
              <a:spcBef>
                <a:spcPts val="600"/>
              </a:spcBef>
              <a:buFont typeface="Arial" panose="020B0604020202020204" pitchFamily="34" charset="0"/>
              <a:buChar char="•"/>
            </a:pPr>
            <a:r>
              <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rPr>
              <a:t>Fewer average interaction turns</a:t>
            </a:r>
          </a:p>
        </p:txBody>
      </p:sp>
      <p:pic>
        <p:nvPicPr>
          <p:cNvPr id="7" name="图片 6">
            <a:extLst>
              <a:ext uri="{FF2B5EF4-FFF2-40B4-BE49-F238E27FC236}">
                <a16:creationId xmlns:a16="http://schemas.microsoft.com/office/drawing/2014/main" id="{3F700CE9-1065-1E4F-319C-D9CF231FC5AF}"/>
              </a:ext>
            </a:extLst>
          </p:cNvPr>
          <p:cNvPicPr>
            <a:picLocks noChangeAspect="1"/>
          </p:cNvPicPr>
          <p:nvPr/>
        </p:nvPicPr>
        <p:blipFill>
          <a:blip r:embed="rId3"/>
          <a:stretch>
            <a:fillRect/>
          </a:stretch>
        </p:blipFill>
        <p:spPr>
          <a:xfrm>
            <a:off x="944880" y="3879797"/>
            <a:ext cx="10264720" cy="2673888"/>
          </a:xfrm>
          <a:prstGeom prst="rect">
            <a:avLst/>
          </a:prstGeom>
        </p:spPr>
      </p:pic>
      <p:pic>
        <p:nvPicPr>
          <p:cNvPr id="8" name="图片 7">
            <a:extLst>
              <a:ext uri="{FF2B5EF4-FFF2-40B4-BE49-F238E27FC236}">
                <a16:creationId xmlns:a16="http://schemas.microsoft.com/office/drawing/2014/main" id="{6713DC17-764D-5BCE-9465-69235539B5AB}"/>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49743" y="1740189"/>
            <a:ext cx="312738" cy="312738"/>
          </a:xfrm>
          <a:prstGeom prst="rect">
            <a:avLst/>
          </a:prstGeom>
        </p:spPr>
      </p:pic>
      <p:pic>
        <p:nvPicPr>
          <p:cNvPr id="9" name="图片 8">
            <a:extLst>
              <a:ext uri="{FF2B5EF4-FFF2-40B4-BE49-F238E27FC236}">
                <a16:creationId xmlns:a16="http://schemas.microsoft.com/office/drawing/2014/main" id="{206A2AFC-080B-FA88-FDAA-8D0AA3886D20}"/>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11743" y="2159542"/>
            <a:ext cx="322898" cy="322898"/>
          </a:xfrm>
          <a:prstGeom prst="rect">
            <a:avLst/>
          </a:prstGeom>
        </p:spPr>
      </p:pic>
      <p:pic>
        <p:nvPicPr>
          <p:cNvPr id="5" name="图片 4">
            <a:extLst>
              <a:ext uri="{FF2B5EF4-FFF2-40B4-BE49-F238E27FC236}">
                <a16:creationId xmlns:a16="http://schemas.microsoft.com/office/drawing/2014/main" id="{85D6E93D-E833-DF5B-F5BC-0BA0C74D3AB0}"/>
              </a:ext>
            </a:extLst>
          </p:cNvPr>
          <p:cNvPicPr>
            <a:picLocks noChangeAspect="1"/>
          </p:cNvPicPr>
          <p:nvPr/>
        </p:nvPicPr>
        <p:blipFill>
          <a:blip r:embed="rId5"/>
          <a:stretch>
            <a:fillRect/>
          </a:stretch>
        </p:blipFill>
        <p:spPr>
          <a:xfrm>
            <a:off x="7532177" y="1367187"/>
            <a:ext cx="4296159" cy="2735246"/>
          </a:xfrm>
          <a:prstGeom prst="rect">
            <a:avLst/>
          </a:prstGeom>
        </p:spPr>
      </p:pic>
    </p:spTree>
    <p:extLst>
      <p:ext uri="{BB962C8B-B14F-4D97-AF65-F5344CB8AC3E}">
        <p14:creationId xmlns:p14="http://schemas.microsoft.com/office/powerpoint/2010/main" val="101197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970F-0671-C9E2-C105-39139DAEFEC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4F8EE6-6B9B-36DE-DF40-5C2E326B0082}"/>
              </a:ext>
            </a:extLst>
          </p:cNvPr>
          <p:cNvSpPr>
            <a:spLocks noGrp="1"/>
          </p:cNvSpPr>
          <p:nvPr>
            <p:ph type="title"/>
          </p:nvPr>
        </p:nvSpPr>
        <p:spPr>
          <a:xfrm>
            <a:off x="482599" y="0"/>
            <a:ext cx="9476213" cy="737229"/>
          </a:xfrm>
        </p:spPr>
        <p:txBody>
          <a:bodyPr/>
          <a:lstStyle/>
          <a:p>
            <a:pPr>
              <a:lnSpc>
                <a:spcPct val="100000"/>
              </a:lnSpc>
            </a:pPr>
            <a:r>
              <a:rPr lang="fr-FR" altLang="zh-CN" dirty="0">
                <a:latin typeface="Times New Roman" panose="02020603050405020304" pitchFamily="18" charset="0"/>
                <a:cs typeface="Times New Roman" panose="02020603050405020304" pitchFamily="18" charset="0"/>
              </a:rPr>
              <a:t>P-code Plan-Guided Agent Learnin</a:t>
            </a:r>
            <a:r>
              <a:rPr lang="en-US" altLang="zh-CN" dirty="0">
                <a:latin typeface="Times New Roman" panose="02020603050405020304" pitchFamily="18" charset="0"/>
                <a:cs typeface="Times New Roman" panose="02020603050405020304" pitchFamily="18" charset="0"/>
              </a:rPr>
              <a:t>g: PGPO</a:t>
            </a:r>
            <a:r>
              <a:rPr lang="fr-FR"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DF5E34F1-288E-525F-DA95-3179CA818B7F}"/>
              </a:ext>
            </a:extLst>
          </p:cNvPr>
          <p:cNvSpPr>
            <a:spLocks noGrp="1"/>
          </p:cNvSpPr>
          <p:nvPr>
            <p:ph type="sldNum" sz="quarter" idx="12"/>
          </p:nvPr>
        </p:nvSpPr>
        <p:spPr/>
        <p:txBody>
          <a:bodyPr/>
          <a:lstStyle/>
          <a:p>
            <a:fld id="{3ACD1EC8-6F57-41A7-99F1-FEDB2874BA2B}" type="slidenum">
              <a:rPr lang="zh-CN" altLang="en-US" smtClean="0"/>
              <a:t>7</a:t>
            </a:fld>
            <a:endParaRPr lang="zh-CN" altLang="en-US"/>
          </a:p>
        </p:txBody>
      </p:sp>
      <p:pic>
        <p:nvPicPr>
          <p:cNvPr id="4" name="图片 3">
            <a:extLst>
              <a:ext uri="{FF2B5EF4-FFF2-40B4-BE49-F238E27FC236}">
                <a16:creationId xmlns:a16="http://schemas.microsoft.com/office/drawing/2014/main" id="{8E56E5C7-253F-D485-9CD6-C5ECE4DAD15B}"/>
              </a:ext>
            </a:extLst>
          </p:cNvPr>
          <p:cNvPicPr>
            <a:picLocks noChangeAspect="1"/>
          </p:cNvPicPr>
          <p:nvPr/>
        </p:nvPicPr>
        <p:blipFill>
          <a:blip r:embed="rId3"/>
          <a:stretch>
            <a:fillRect/>
          </a:stretch>
        </p:blipFill>
        <p:spPr>
          <a:xfrm>
            <a:off x="384774" y="4100397"/>
            <a:ext cx="11350028" cy="2757603"/>
          </a:xfrm>
          <a:prstGeom prst="rect">
            <a:avLst/>
          </a:prstGeom>
        </p:spPr>
      </p:pic>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E19E649D-AFD0-462B-4B27-A5F5A0C2ED24}"/>
                  </a:ext>
                </a:extLst>
              </p:cNvPr>
              <p:cNvSpPr txBox="1"/>
              <p:nvPr/>
            </p:nvSpPr>
            <p:spPr>
              <a:xfrm>
                <a:off x="287239" y="905621"/>
                <a:ext cx="11904761" cy="3175678"/>
              </a:xfrm>
              <a:prstGeom prst="rect">
                <a:avLst/>
              </a:prstGeom>
              <a:noFill/>
            </p:spPr>
            <p:txBody>
              <a:bodyPr wrap="square">
                <a:spAutoFit/>
              </a:bodyPr>
              <a:lstStyle/>
              <a:p>
                <a:pPr marL="0" lvl="1"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PGPO:</a:t>
                </a:r>
                <a:r>
                  <a:rPr lang="zh-CN" altLang="en-US"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 </a:t>
                </a:r>
                <a:r>
                  <a:rPr lang="fr-FR"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P</a:t>
                </a:r>
                <a:r>
                  <a:rPr lang="fr-FR" altLang="zh-CN" sz="2000" dirty="0">
                    <a:solidFill>
                      <a:schemeClr val="accent2">
                        <a:lumMod val="50000"/>
                      </a:schemeClr>
                    </a:solidFill>
                    <a:latin typeface="Times New Roman" panose="02020603050405020304" pitchFamily="18" charset="0"/>
                    <a:ea typeface="微软雅黑"/>
                    <a:cs typeface="Times New Roman" panose="02020603050405020304" pitchFamily="18" charset="0"/>
                  </a:rPr>
                  <a:t>lanning</a:t>
                </a:r>
                <a:r>
                  <a:rPr lang="fr-FR"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 G</a:t>
                </a:r>
                <a:r>
                  <a:rPr lang="fr-FR" altLang="zh-CN" sz="2000" dirty="0">
                    <a:solidFill>
                      <a:schemeClr val="accent2">
                        <a:lumMod val="50000"/>
                      </a:schemeClr>
                    </a:solidFill>
                    <a:latin typeface="Times New Roman" panose="02020603050405020304" pitchFamily="18" charset="0"/>
                    <a:ea typeface="微软雅黑"/>
                    <a:cs typeface="Times New Roman" panose="02020603050405020304" pitchFamily="18" charset="0"/>
                  </a:rPr>
                  <a:t>uided</a:t>
                </a:r>
                <a:r>
                  <a:rPr lang="fr-FR"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 P</a:t>
                </a:r>
                <a:r>
                  <a:rPr lang="fr-FR" altLang="zh-CN" sz="2000" dirty="0">
                    <a:solidFill>
                      <a:schemeClr val="accent2">
                        <a:lumMod val="50000"/>
                      </a:schemeClr>
                    </a:solidFill>
                    <a:latin typeface="Times New Roman" panose="02020603050405020304" pitchFamily="18" charset="0"/>
                    <a:ea typeface="微软雅黑"/>
                    <a:cs typeface="Times New Roman" panose="02020603050405020304" pitchFamily="18" charset="0"/>
                  </a:rPr>
                  <a:t>reference</a:t>
                </a:r>
                <a:r>
                  <a:rPr lang="fr-FR"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 O</a:t>
                </a:r>
                <a:r>
                  <a:rPr lang="fr-FR" altLang="zh-CN" sz="2000" dirty="0">
                    <a:solidFill>
                      <a:schemeClr val="accent2">
                        <a:lumMod val="50000"/>
                      </a:schemeClr>
                    </a:solidFill>
                    <a:latin typeface="Times New Roman" panose="02020603050405020304" pitchFamily="18" charset="0"/>
                    <a:ea typeface="微软雅黑"/>
                    <a:cs typeface="Times New Roman" panose="02020603050405020304" pitchFamily="18" charset="0"/>
                  </a:rPr>
                  <a:t>ptimization </a:t>
                </a:r>
                <a:endPar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endParaRPr>
              </a:p>
              <a:p>
                <a:pPr marL="603058" lvl="2" indent="-342900">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SFT stage: </a:t>
                </a:r>
                <a:r>
                  <a:rPr lang="en-US" altLang="zh-CN" sz="2000" dirty="0">
                    <a:solidFill>
                      <a:schemeClr val="tx1"/>
                    </a:solidFill>
                    <a:latin typeface="Times New Roman" panose="02020603050405020304" pitchFamily="18" charset="0"/>
                    <a:ea typeface="微软雅黑"/>
                    <a:cs typeface="Times New Roman" panose="02020603050405020304" pitchFamily="18" charset="0"/>
                  </a:rPr>
                  <a:t>get the base agent </a:t>
                </a:r>
                <a14:m>
                  <m:oMath xmlns:m="http://schemas.openxmlformats.org/officeDocument/2006/math">
                    <m:sSub>
                      <m:sSubPr>
                        <m:ctrlPr>
                          <a:rPr lang="fr-FR" altLang="zh-CN" sz="2000" i="1">
                            <a:solidFill>
                              <a:schemeClr val="tx1"/>
                            </a:solidFill>
                            <a:latin typeface="Cambria Math" panose="02040503050406030204" pitchFamily="18" charset="0"/>
                            <a:cs typeface="Times New Roman" panose="02020603050405020304" pitchFamily="18" charset="0"/>
                          </a:rPr>
                        </m:ctrlPr>
                      </m:sSubPr>
                      <m:e>
                        <m:r>
                          <a:rPr lang="zh-CN" altLang="fr-FR" sz="2000" i="1" smtClean="0">
                            <a:solidFill>
                              <a:schemeClr val="tx1"/>
                            </a:solidFill>
                            <a:latin typeface="Cambria Math" panose="02040503050406030204" pitchFamily="18" charset="0"/>
                            <a:cs typeface="Times New Roman" panose="02020603050405020304" pitchFamily="18" charset="0"/>
                          </a:rPr>
                          <m:t>𝜋</m:t>
                        </m:r>
                      </m:e>
                      <m:sub>
                        <m:r>
                          <a:rPr lang="zh-CN" altLang="en-US" sz="2000" i="1" smtClean="0">
                            <a:solidFill>
                              <a:schemeClr val="tx1"/>
                            </a:solidFill>
                            <a:latin typeface="Cambria Math" panose="02040503050406030204" pitchFamily="18" charset="0"/>
                            <a:cs typeface="Times New Roman" panose="02020603050405020304" pitchFamily="18" charset="0"/>
                          </a:rPr>
                          <m:t>𝜃</m:t>
                        </m:r>
                      </m:sub>
                    </m:sSub>
                    <m:r>
                      <a:rPr lang="en-US" altLang="zh-CN" sz="2000" i="1">
                        <a:solidFill>
                          <a:schemeClr val="tx1"/>
                        </a:solidFill>
                        <a:latin typeface="Cambria Math" panose="02040503050406030204" pitchFamily="18" charset="0"/>
                        <a:cs typeface="Times New Roman" panose="02020603050405020304" pitchFamily="18" charset="0"/>
                      </a:rPr>
                      <m:t> </m:t>
                    </m:r>
                  </m:oMath>
                </a14:m>
                <a:r>
                  <a:rPr lang="en-US" altLang="zh-CN" sz="2000" dirty="0">
                    <a:solidFill>
                      <a:schemeClr val="tx1"/>
                    </a:solidFill>
                    <a:latin typeface="Times New Roman" panose="02020603050405020304" pitchFamily="18" charset="0"/>
                    <a:ea typeface="微软雅黑"/>
                    <a:cs typeface="Times New Roman" panose="02020603050405020304" pitchFamily="18" charset="0"/>
                  </a:rPr>
                  <a:t>via SFT on the expert dataset </a:t>
                </a:r>
                <a14:m>
                  <m:oMath xmlns:m="http://schemas.openxmlformats.org/officeDocument/2006/math">
                    <m:sSub>
                      <m:sSubPr>
                        <m:ctrlPr>
                          <a:rPr lang="fr-FR" altLang="zh-CN" sz="2000" i="1">
                            <a:solidFill>
                              <a:schemeClr val="tx1"/>
                            </a:solidFill>
                            <a:latin typeface="Cambria Math" panose="02040503050406030204" pitchFamily="18" charset="0"/>
                            <a:cs typeface="Times New Roman" panose="02020603050405020304" pitchFamily="18" charset="0"/>
                          </a:rPr>
                        </m:ctrlPr>
                      </m:sSubPr>
                      <m:e>
                        <m:r>
                          <a:rPr lang="en-US" altLang="zh-CN" sz="2000" i="1" smtClean="0">
                            <a:solidFill>
                              <a:schemeClr val="tx1"/>
                            </a:solidFill>
                            <a:latin typeface="Cambria Math" panose="02040503050406030204" pitchFamily="18" charset="0"/>
                            <a:cs typeface="Times New Roman" panose="02020603050405020304" pitchFamily="18" charset="0"/>
                          </a:rPr>
                          <m:t>𝐷</m:t>
                        </m:r>
                      </m:e>
                      <m:sub>
                        <m:r>
                          <m:rPr>
                            <m:sty m:val="p"/>
                          </m:rPr>
                          <a:rPr lang="en-US" altLang="zh-CN" sz="2000" i="1" smtClean="0">
                            <a:solidFill>
                              <a:schemeClr val="tx1"/>
                            </a:solidFill>
                            <a:latin typeface="Cambria Math" panose="02040503050406030204" pitchFamily="18" charset="0"/>
                            <a:cs typeface="Times New Roman" panose="02020603050405020304" pitchFamily="18" charset="0"/>
                          </a:rPr>
                          <m:t>s</m:t>
                        </m:r>
                      </m:sub>
                    </m:sSub>
                    <m:r>
                      <a:rPr lang="en-US" altLang="zh-CN" sz="2000" i="1" smtClean="0">
                        <a:solidFill>
                          <a:schemeClr val="tx1"/>
                        </a:solidFill>
                        <a:latin typeface="Cambria Math" panose="02040503050406030204" pitchFamily="18" charset="0"/>
                        <a:cs typeface="Times New Roman" panose="02020603050405020304" pitchFamily="18" charset="0"/>
                      </a:rPr>
                      <m:t>=</m:t>
                    </m:r>
                    <m:sSubSup>
                      <m:sSubSupPr>
                        <m:ctrlPr>
                          <a:rPr lang="en-US" altLang="zh-CN" sz="2000" i="1" smtClean="0">
                            <a:solidFill>
                              <a:schemeClr val="tx1"/>
                            </a:solidFill>
                            <a:latin typeface="Cambria Math" panose="02040503050406030204" pitchFamily="18" charset="0"/>
                            <a:cs typeface="Times New Roman" panose="02020603050405020304" pitchFamily="18" charset="0"/>
                          </a:rPr>
                        </m:ctrlPr>
                      </m:sSubSupPr>
                      <m:e>
                        <m:r>
                          <a:rPr lang="en-US" altLang="zh-CN" sz="2000" i="1">
                            <a:solidFill>
                              <a:schemeClr val="tx1"/>
                            </a:solidFill>
                            <a:latin typeface="Cambria Math" panose="02040503050406030204" pitchFamily="18" charset="0"/>
                            <a:cs typeface="Times New Roman" panose="02020603050405020304" pitchFamily="18" charset="0"/>
                          </a:rPr>
                          <m:t>{</m:t>
                        </m:r>
                        <m:sSup>
                          <m:sSupPr>
                            <m:ctrlPr>
                              <a:rPr lang="en-US" altLang="zh-CN" sz="2000" i="1" smtClean="0">
                                <a:solidFill>
                                  <a:schemeClr val="tx1"/>
                                </a:solidFill>
                                <a:latin typeface="Cambria Math" panose="02040503050406030204" pitchFamily="18" charset="0"/>
                                <a:cs typeface="Times New Roman" panose="02020603050405020304" pitchFamily="18" charset="0"/>
                              </a:rPr>
                            </m:ctrlPr>
                          </m:sSupPr>
                          <m:e>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𝑢</m:t>
                            </m:r>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𝑝</m:t>
                            </m:r>
                            <m:r>
                              <a:rPr lang="en-US" altLang="zh-CN" sz="2000" b="0" i="1" smtClean="0">
                                <a:solidFill>
                                  <a:schemeClr val="tx1"/>
                                </a:solidFill>
                                <a:latin typeface="Cambria Math" panose="02040503050406030204" pitchFamily="18" charset="0"/>
                                <a:cs typeface="Times New Roman" panose="02020603050405020304" pitchFamily="18" charset="0"/>
                              </a:rPr>
                              <m:t>,</m:t>
                            </m:r>
                            <m:r>
                              <a:rPr lang="zh-CN" altLang="en-US" sz="2000" b="0" i="1" smtClean="0">
                                <a:solidFill>
                                  <a:schemeClr val="tx1"/>
                                </a:solidFill>
                                <a:latin typeface="Cambria Math" panose="02040503050406030204" pitchFamily="18" charset="0"/>
                                <a:cs typeface="Times New Roman" panose="02020603050405020304" pitchFamily="18" charset="0"/>
                              </a:rPr>
                              <m:t>𝜏</m:t>
                            </m:r>
                            <m:r>
                              <a:rPr lang="en-US" altLang="zh-CN" sz="2000" b="0" i="1" smtClean="0">
                                <a:solidFill>
                                  <a:schemeClr val="tx1"/>
                                </a:solidFill>
                                <a:latin typeface="Cambria Math" panose="02040503050406030204" pitchFamily="18" charset="0"/>
                                <a:cs typeface="Times New Roman" panose="02020603050405020304" pitchFamily="18" charset="0"/>
                              </a:rPr>
                              <m:t>)</m:t>
                            </m:r>
                          </m:e>
                          <m:sup>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𝑖</m:t>
                            </m:r>
                            <m:r>
                              <a:rPr lang="en-US" altLang="zh-CN" sz="2000" b="0" i="1" smtClean="0">
                                <a:solidFill>
                                  <a:schemeClr val="tx1"/>
                                </a:solidFill>
                                <a:latin typeface="Cambria Math" panose="02040503050406030204" pitchFamily="18" charset="0"/>
                                <a:cs typeface="Times New Roman" panose="02020603050405020304" pitchFamily="18" charset="0"/>
                              </a:rPr>
                              <m:t>)</m:t>
                            </m:r>
                          </m:sup>
                        </m:sSup>
                        <m:r>
                          <a:rPr lang="en-US" altLang="zh-CN" sz="2000" i="1" smtClean="0">
                            <a:solidFill>
                              <a:schemeClr val="tx1"/>
                            </a:solidFill>
                            <a:latin typeface="Cambria Math" panose="02040503050406030204" pitchFamily="18" charset="0"/>
                            <a:cs typeface="Times New Roman" panose="02020603050405020304" pitchFamily="18" charset="0"/>
                          </a:rPr>
                          <m:t>}</m:t>
                        </m:r>
                      </m:e>
                      <m:sub>
                        <m:r>
                          <a:rPr lang="en-US" altLang="zh-CN" sz="2000" b="0" i="1" smtClean="0">
                            <a:solidFill>
                              <a:schemeClr val="tx1"/>
                            </a:solidFill>
                            <a:latin typeface="Cambria Math" panose="02040503050406030204" pitchFamily="18" charset="0"/>
                            <a:cs typeface="Times New Roman" panose="02020603050405020304" pitchFamily="18" charset="0"/>
                          </a:rPr>
                          <m:t>𝑖</m:t>
                        </m:r>
                        <m:r>
                          <a:rPr lang="en-US" altLang="zh-CN" sz="2000" b="0" i="1" smtClean="0">
                            <a:solidFill>
                              <a:schemeClr val="tx1"/>
                            </a:solidFill>
                            <a:latin typeface="Cambria Math" panose="02040503050406030204" pitchFamily="18" charset="0"/>
                            <a:cs typeface="Times New Roman" panose="02020603050405020304" pitchFamily="18" charset="0"/>
                          </a:rPr>
                          <m:t>=1</m:t>
                        </m:r>
                      </m:sub>
                      <m:sup>
                        <m:sSub>
                          <m:sSubPr>
                            <m:ctrlPr>
                              <a:rPr lang="fr-FR" altLang="zh-CN" sz="2000" i="1">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i="1">
                                <a:solidFill>
                                  <a:schemeClr val="tx1"/>
                                </a:solidFill>
                                <a:latin typeface="Cambria Math" panose="02040503050406030204" pitchFamily="18" charset="0"/>
                                <a:cs typeface="Times New Roman" panose="02020603050405020304" pitchFamily="18" charset="0"/>
                              </a:rPr>
                              <m:t>𝐷</m:t>
                            </m:r>
                          </m:e>
                          <m:sub>
                            <m:r>
                              <m:rPr>
                                <m:sty m:val="p"/>
                              </m:rPr>
                              <a:rPr lang="en-US" altLang="zh-CN" sz="2000" i="1">
                                <a:solidFill>
                                  <a:schemeClr val="tx1"/>
                                </a:solidFill>
                                <a:latin typeface="Cambria Math" panose="02040503050406030204" pitchFamily="18" charset="0"/>
                                <a:cs typeface="Times New Roman" panose="02020603050405020304" pitchFamily="18" charset="0"/>
                              </a:rPr>
                              <m:t>s</m:t>
                            </m:r>
                          </m:sub>
                        </m:sSub>
                        <m:r>
                          <a:rPr lang="en-US" altLang="zh-CN" sz="2000" b="0" i="1" smtClean="0">
                            <a:solidFill>
                              <a:schemeClr val="tx1"/>
                            </a:solidFill>
                            <a:latin typeface="Cambria Math" panose="02040503050406030204" pitchFamily="18" charset="0"/>
                            <a:cs typeface="Times New Roman" panose="02020603050405020304" pitchFamily="18" charset="0"/>
                          </a:rPr>
                          <m:t>|</m:t>
                        </m:r>
                      </m:sup>
                    </m:sSubSup>
                  </m:oMath>
                </a14:m>
                <a:r>
                  <a:rPr lang="en-US" altLang="zh-CN" sz="2000" dirty="0">
                    <a:solidFill>
                      <a:schemeClr val="tx1"/>
                    </a:solidFill>
                    <a:latin typeface="Times New Roman" panose="02020603050405020304" pitchFamily="18" charset="0"/>
                    <a:ea typeface="微软雅黑"/>
                    <a:cs typeface="Times New Roman" panose="02020603050405020304" pitchFamily="18" charset="0"/>
                  </a:rPr>
                  <a:t> with P-code Plans </a:t>
                </a:r>
                <a14:m>
                  <m:oMath xmlns:m="http://schemas.openxmlformats.org/officeDocument/2006/math">
                    <m:r>
                      <a:rPr lang="en-US" altLang="zh-CN" sz="2000" i="1">
                        <a:solidFill>
                          <a:schemeClr val="tx1"/>
                        </a:solidFill>
                        <a:latin typeface="Cambria Math" panose="02040503050406030204" pitchFamily="18" charset="0"/>
                        <a:cs typeface="Times New Roman" panose="02020603050405020304" pitchFamily="18" charset="0"/>
                      </a:rPr>
                      <m:t>𝑝</m:t>
                    </m:r>
                  </m:oMath>
                </a14:m>
                <a:r>
                  <a:rPr lang="en-US" altLang="zh-CN" sz="2000" dirty="0">
                    <a:solidFill>
                      <a:schemeClr val="tx1"/>
                    </a:solidFill>
                    <a:latin typeface="Times New Roman" panose="02020603050405020304" pitchFamily="18" charset="0"/>
                    <a:ea typeface="微软雅黑"/>
                    <a:cs typeface="Times New Roman" panose="02020603050405020304" pitchFamily="18" charset="0"/>
                  </a:rPr>
                  <a:t>.</a:t>
                </a:r>
              </a:p>
              <a:p>
                <a:pPr marL="603058" lvl="2" indent="-342900">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Exploration stage: </a:t>
                </a:r>
                <a:r>
                  <a:rPr lang="en-US" altLang="zh-CN" sz="2000" dirty="0">
                    <a:latin typeface="Times New Roman" panose="02020603050405020304" pitchFamily="18" charset="0"/>
                    <a:cs typeface="Times New Roman" panose="02020603050405020304" pitchFamily="18" charset="0"/>
                  </a:rPr>
                  <a:t>use the</a:t>
                </a:r>
                <a:r>
                  <a:rPr lang="en-US" altLang="zh-CN" sz="2000" dirty="0">
                    <a:latin typeface="Times New Roman" panose="02020603050405020304" pitchFamily="18" charset="0"/>
                    <a:ea typeface="微软雅黑"/>
                    <a:cs typeface="Times New Roman" panose="02020603050405020304" pitchFamily="18" charset="0"/>
                  </a:rPr>
                  <a:t> base agent for exploration on the expert trajectory to collect agent-generated trajectories and then construct contrastive trajectory datasets based on two planning-oriented rewards.</a:t>
                </a:r>
                <a:endParaRPr lang="en-US" altLang="zh-CN" sz="2000" dirty="0"/>
              </a:p>
              <a:p>
                <a:pPr marL="1060258" lvl="3" indent="-342900">
                  <a:lnSpc>
                    <a:spcPct val="110000"/>
                  </a:lnSpc>
                  <a:spcBef>
                    <a:spcPts val="600"/>
                  </a:spcBef>
                  <a:buFont typeface="Arial" panose="020B0604020202020204" pitchFamily="34" charset="0"/>
                  <a:buChar char="•"/>
                </a:pPr>
                <a:r>
                  <a:rPr lang="fr-FR" altLang="zh-CN" sz="2000" dirty="0">
                    <a:latin typeface="Times New Roman" panose="02020603050405020304" pitchFamily="18" charset="0"/>
                    <a:cs typeface="Times New Roman" panose="02020603050405020304" pitchFamily="18" charset="0"/>
                  </a:rPr>
                  <a:t>Plan-driven Reward </a:t>
                </a:r>
                <a14:m>
                  <m:oMath xmlns:m="http://schemas.openxmlformats.org/officeDocument/2006/math">
                    <m:sSub>
                      <m:sSubPr>
                        <m:ctrlPr>
                          <a:rPr lang="fr-FR"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𝑟</m:t>
                        </m:r>
                      </m:e>
                      <m:sub>
                        <m:r>
                          <a:rPr lang="en-US" altLang="zh-CN" sz="2000">
                            <a:latin typeface="Cambria Math" panose="02040503050406030204" pitchFamily="18" charset="0"/>
                            <a:cs typeface="Times New Roman" panose="02020603050405020304" pitchFamily="18" charset="0"/>
                          </a:rPr>
                          <m:t>𝑑</m:t>
                        </m:r>
                      </m:sub>
                    </m:sSub>
                  </m:oMath>
                </a14:m>
                <a:r>
                  <a:rPr lang="en-US" altLang="zh-CN" sz="2000" dirty="0">
                    <a:latin typeface="Times New Roman" panose="02020603050405020304" pitchFamily="18" charset="0"/>
                    <a:cs typeface="Times New Roman" panose="02020603050405020304" pitchFamily="18" charset="0"/>
                  </a:rPr>
                  <a:t>: evaluate the influence of P-code Plans on the entire trajectory</a:t>
                </a:r>
                <a:r>
                  <a:rPr lang="fr-FR" altLang="zh-CN" sz="2000" dirty="0">
                    <a:latin typeface="Times New Roman" panose="02020603050405020304" pitchFamily="18" charset="0"/>
                    <a:cs typeface="Times New Roman" panose="02020603050405020304" pitchFamily="18" charset="0"/>
                  </a:rPr>
                  <a:t>.</a:t>
                </a:r>
              </a:p>
              <a:p>
                <a:pPr marL="1060258" lvl="3" indent="-342900">
                  <a:lnSpc>
                    <a:spcPct val="110000"/>
                  </a:lnSpc>
                  <a:spcBef>
                    <a:spcPts val="600"/>
                  </a:spcBef>
                  <a:buFont typeface="Arial" panose="020B0604020202020204" pitchFamily="34" charset="0"/>
                  <a:buChar char="•"/>
                </a:pPr>
                <a:r>
                  <a:rPr lang="fr-FR" altLang="zh-CN" sz="2000" dirty="0">
                    <a:latin typeface="Times New Roman" panose="02020603050405020304" pitchFamily="18" charset="0"/>
                    <a:cs typeface="Times New Roman" panose="02020603050405020304" pitchFamily="18" charset="0"/>
                  </a:rPr>
                  <a:t>Plan-following Reward </a:t>
                </a:r>
                <a14:m>
                  <m:oMath xmlns:m="http://schemas.openxmlformats.org/officeDocument/2006/math">
                    <m:sSub>
                      <m:sSubPr>
                        <m:ctrlPr>
                          <a:rPr lang="fr-FR"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𝑟</m:t>
                        </m:r>
                      </m:e>
                      <m:sub>
                        <m:r>
                          <a:rPr lang="en-US" altLang="zh-CN" sz="2000">
                            <a:latin typeface="Cambria Math" panose="02040503050406030204" pitchFamily="18" charset="0"/>
                            <a:cs typeface="Times New Roman" panose="02020603050405020304" pitchFamily="18" charset="0"/>
                          </a:rPr>
                          <m:t>𝑓</m:t>
                        </m:r>
                      </m:sub>
                    </m:sSub>
                    <m:r>
                      <a:rPr lang="en-US" altLang="zh-CN" sz="200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assess the extent to which agents comprehend the structured intentions</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behind P-code Plans and their proficiency in following these plans during task execution.</a:t>
                </a:r>
                <a:endParaRPr lang="en-US" altLang="zh-CN" sz="2000" dirty="0">
                  <a:solidFill>
                    <a:schemeClr val="tx1">
                      <a:lumMod val="65000"/>
                      <a:lumOff val="35000"/>
                    </a:schemeClr>
                  </a:solidFill>
                  <a:latin typeface="Times New Roman" panose="02020603050405020304" pitchFamily="18" charset="0"/>
                  <a:ea typeface="微软雅黑"/>
                  <a:cs typeface="Times New Roman" panose="02020603050405020304" pitchFamily="18" charset="0"/>
                </a:endParaRPr>
              </a:p>
              <a:p>
                <a:pPr marL="603058" lvl="2" indent="-342900">
                  <a:lnSpc>
                    <a:spcPct val="110000"/>
                  </a:lnSpc>
                  <a:spcBef>
                    <a:spcPts val="600"/>
                  </a:spcBef>
                  <a:buFont typeface="Arial" panose="020B0604020202020204" pitchFamily="34" charset="0"/>
                  <a:buChar char="•"/>
                </a:pPr>
                <a:r>
                  <a:rPr lang="en-US" altLang="zh-CN"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Learning stage:</a:t>
                </a:r>
                <a:r>
                  <a:rPr lang="zh-CN" altLang="en-US" sz="2000" b="1" dirty="0">
                    <a:solidFill>
                      <a:schemeClr val="accent2">
                        <a:lumMod val="50000"/>
                      </a:schemeClr>
                    </a:solidFill>
                    <a:latin typeface="Times New Roman" panose="02020603050405020304" pitchFamily="18" charset="0"/>
                    <a:ea typeface="微软雅黑"/>
                    <a:cs typeface="Times New Roman" panose="02020603050405020304" pitchFamily="18" charset="0"/>
                  </a:rPr>
                  <a:t> </a:t>
                </a:r>
                <a:r>
                  <a:rPr lang="en-US" altLang="zh-CN" sz="2000" dirty="0">
                    <a:latin typeface="Times New Roman" panose="02020603050405020304" pitchFamily="18" charset="0"/>
                    <a:ea typeface="微软雅黑"/>
                    <a:cs typeface="Times New Roman" panose="02020603050405020304" pitchFamily="18" charset="0"/>
                  </a:rPr>
                  <a:t>direct preference optimization </a:t>
                </a:r>
                <a:r>
                  <a:rPr lang="en-US" altLang="zh-CN" sz="2000" dirty="0">
                    <a:latin typeface="Times New Roman" panose="02020603050405020304" pitchFamily="18" charset="0"/>
                    <a:cs typeface="Times New Roman" panose="02020603050405020304" pitchFamily="18" charset="0"/>
                  </a:rPr>
                  <a:t>is employed to </a:t>
                </a:r>
                <a:r>
                  <a:rPr lang="fr-FR" altLang="zh-CN" sz="2000" dirty="0">
                    <a:latin typeface="Times New Roman" panose="02020603050405020304" pitchFamily="18" charset="0"/>
                    <a:cs typeface="Times New Roman" panose="02020603050405020304" pitchFamily="18" charset="0"/>
                  </a:rPr>
                  <a:t>iteratively</a:t>
                </a:r>
                <a:r>
                  <a:rPr lang="en-US" altLang="zh-CN" sz="2000" dirty="0">
                    <a:latin typeface="Times New Roman" panose="02020603050405020304" pitchFamily="18" charset="0"/>
                    <a:cs typeface="Times New Roman" panose="02020603050405020304" pitchFamily="18" charset="0"/>
                  </a:rPr>
                  <a:t> </a:t>
                </a:r>
                <a:r>
                  <a:rPr lang="fr-FR" altLang="zh-CN" sz="2000" dirty="0">
                    <a:latin typeface="Times New Roman" panose="02020603050405020304" pitchFamily="18" charset="0"/>
                    <a:cs typeface="Times New Roman" panose="02020603050405020304" pitchFamily="18" charset="0"/>
                  </a:rPr>
                  <a:t>optimize</a:t>
                </a:r>
                <a:r>
                  <a:rPr lang="en-US" altLang="zh-CN" sz="2000" dirty="0">
                    <a:latin typeface="Times New Roman" panose="02020603050405020304" pitchFamily="18" charset="0"/>
                    <a:cs typeface="Times New Roman" panose="02020603050405020304" pitchFamily="18" charset="0"/>
                  </a:rPr>
                  <a:t> the base agent.</a:t>
                </a:r>
              </a:p>
            </p:txBody>
          </p:sp>
        </mc:Choice>
        <mc:Fallback xmlns="">
          <p:sp>
            <p:nvSpPr>
              <p:cNvPr id="89" name="文本框 88">
                <a:extLst>
                  <a:ext uri="{FF2B5EF4-FFF2-40B4-BE49-F238E27FC236}">
                    <a16:creationId xmlns:a16="http://schemas.microsoft.com/office/drawing/2014/main" id="{E19E649D-AFD0-462B-4B27-A5F5A0C2ED24}"/>
                  </a:ext>
                </a:extLst>
              </p:cNvPr>
              <p:cNvSpPr txBox="1">
                <a:spLocks noRot="1" noChangeAspect="1" noMove="1" noResize="1" noEditPoints="1" noAdjustHandles="1" noChangeArrowheads="1" noChangeShapeType="1" noTextEdit="1"/>
              </p:cNvSpPr>
              <p:nvPr/>
            </p:nvSpPr>
            <p:spPr>
              <a:xfrm>
                <a:off x="287239" y="905621"/>
                <a:ext cx="11904761" cy="3175678"/>
              </a:xfrm>
              <a:prstGeom prst="rect">
                <a:avLst/>
              </a:prstGeom>
              <a:blipFill>
                <a:blip r:embed="rId4"/>
                <a:stretch>
                  <a:fillRect l="-461" t="-960" b="-24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11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F20B1-ECCA-2D6D-C1B1-DF4F11EA6E3A}"/>
              </a:ext>
            </a:extLst>
          </p:cNvPr>
          <p:cNvSpPr>
            <a:spLocks noGrp="1"/>
          </p:cNvSpPr>
          <p:nvPr>
            <p:ph type="title"/>
          </p:nvPr>
        </p:nvSpPr>
        <p:spPr>
          <a:xfrm>
            <a:off x="482600" y="136525"/>
            <a:ext cx="5382491" cy="615159"/>
          </a:xfrm>
        </p:spPr>
        <p:txBody>
          <a:bodyPr/>
          <a:lstStyle/>
          <a:p>
            <a:r>
              <a:rPr lang="en-US" altLang="zh-CN" sz="3600" b="1" dirty="0">
                <a:latin typeface="Times New Roman" panose="02020603050405020304" pitchFamily="18" charset="0"/>
                <a:ea typeface="+mj-ea"/>
                <a:cs typeface="Times New Roman" panose="02020603050405020304" pitchFamily="18" charset="0"/>
              </a:rPr>
              <a:t>Experimental Setup</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0DEB9802-AEC5-470D-E54E-4C553E86817C}"/>
              </a:ext>
            </a:extLst>
          </p:cNvPr>
          <p:cNvSpPr>
            <a:spLocks noGrp="1"/>
          </p:cNvSpPr>
          <p:nvPr>
            <p:ph type="sldNum" sz="quarter" idx="12"/>
          </p:nvPr>
        </p:nvSpPr>
        <p:spPr/>
        <p:txBody>
          <a:bodyPr/>
          <a:lstStyle/>
          <a:p>
            <a:fld id="{3ACD1EC8-6F57-41A7-99F1-FEDB2874BA2B}" type="slidenum">
              <a:rPr lang="zh-CN" altLang="en-US" smtClean="0"/>
              <a:t>8</a:t>
            </a:fld>
            <a:endParaRPr lang="zh-CN" altLang="en-US"/>
          </a:p>
        </p:txBody>
      </p:sp>
      <p:sp>
        <p:nvSpPr>
          <p:cNvPr id="13" name="文本框 12">
            <a:extLst>
              <a:ext uri="{FF2B5EF4-FFF2-40B4-BE49-F238E27FC236}">
                <a16:creationId xmlns:a16="http://schemas.microsoft.com/office/drawing/2014/main" id="{C97A7A0D-E117-DAE8-C33A-6C07B9E2996F}"/>
              </a:ext>
            </a:extLst>
          </p:cNvPr>
          <p:cNvSpPr txBox="1"/>
          <p:nvPr/>
        </p:nvSpPr>
        <p:spPr>
          <a:xfrm>
            <a:off x="482600" y="1013051"/>
            <a:ext cx="11324389" cy="5478423"/>
          </a:xfrm>
          <a:prstGeom prst="rect">
            <a:avLst/>
          </a:prstGeom>
          <a:noFill/>
        </p:spPr>
        <p:txBody>
          <a:bodyPr wrap="square">
            <a:spAutoFit/>
          </a:bodyPr>
          <a:lstStyle/>
          <a:p>
            <a:pPr marL="342900" indent="-342900">
              <a:spcAft>
                <a:spcPts val="1200"/>
              </a:spcAft>
              <a:buFont typeface="Arial" panose="020B0604020202020204" pitchFamily="34" charset="0"/>
              <a:buChar char="•"/>
            </a:pPr>
            <a:r>
              <a:rPr lang="fr-FR" altLang="zh-CN" sz="2000" b="1" dirty="0">
                <a:latin typeface="Times New Roman" panose="02020603050405020304" pitchFamily="18" charset="0"/>
                <a:cs typeface="Times New Roman" panose="02020603050405020304" pitchFamily="18" charset="0"/>
              </a:rPr>
              <a:t>Datasets</a:t>
            </a:r>
            <a:r>
              <a:rPr lang="en-US" altLang="zh-CN" sz="2000" b="1"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(1) </a:t>
            </a:r>
            <a:r>
              <a:rPr lang="en-US" altLang="zh-CN" sz="2000" b="1" dirty="0" err="1">
                <a:latin typeface="Times New Roman" panose="02020603050405020304" pitchFamily="18" charset="0"/>
                <a:cs typeface="Times New Roman" panose="02020603050405020304" pitchFamily="18" charset="0"/>
              </a:rPr>
              <a:t>ALFWorld</a:t>
            </a:r>
            <a:r>
              <a:rPr lang="en-US" altLang="zh-CN" sz="2000" dirty="0">
                <a:latin typeface="Times New Roman" panose="02020603050405020304" pitchFamily="18" charset="0"/>
                <a:cs typeface="Times New Roman" panose="02020603050405020304" pitchFamily="18" charset="0"/>
              </a:rPr>
              <a:t> for embodied household tasks</a:t>
            </a:r>
          </a:p>
          <a:p>
            <a:r>
              <a:rPr lang="en-US" altLang="zh-CN" sz="2000" dirty="0">
                <a:latin typeface="Times New Roman" panose="02020603050405020304" pitchFamily="18" charset="0"/>
                <a:cs typeface="Times New Roman" panose="02020603050405020304" pitchFamily="18" charset="0"/>
              </a:rPr>
              <a:t>      (2)</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WebShop</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 online shopping </a:t>
            </a:r>
          </a:p>
          <a:p>
            <a:r>
              <a:rPr lang="en-US" altLang="zh-CN" sz="2000" dirty="0">
                <a:latin typeface="Times New Roman" panose="02020603050405020304" pitchFamily="18" charset="0"/>
                <a:cs typeface="Times New Roman" panose="02020603050405020304" pitchFamily="18" charset="0"/>
              </a:rPr>
              <a:t>      (3) </a:t>
            </a:r>
            <a:r>
              <a:rPr lang="fr-FR" altLang="zh-CN" sz="2000" b="1" dirty="0">
                <a:latin typeface="Times New Roman" panose="02020603050405020304" pitchFamily="18" charset="0"/>
                <a:cs typeface="Times New Roman" panose="02020603050405020304" pitchFamily="18" charset="0"/>
              </a:rPr>
              <a:t>TextCraft</a:t>
            </a:r>
            <a:r>
              <a:rPr lang="fr-FR" altLang="zh-CN" sz="2000" dirty="0">
                <a:latin typeface="Times New Roman" panose="02020603050405020304" pitchFamily="18" charset="0"/>
                <a:cs typeface="Times New Roman" panose="02020603050405020304" pitchFamily="18" charset="0"/>
              </a:rPr>
              <a:t> for text games (crafting Minecraft recipes</a:t>
            </a:r>
            <a:r>
              <a:rPr lang="en-US" altLang="zh-CN" sz="2000" dirty="0">
                <a:latin typeface="Times New Roman" panose="02020603050405020304" pitchFamily="18" charset="0"/>
                <a:cs typeface="Times New Roman" panose="02020603050405020304" pitchFamily="18" charset="0"/>
              </a:rPr>
              <a:t>)</a:t>
            </a:r>
          </a:p>
          <a:p>
            <a:pPr marL="342900" indent="-342900">
              <a:spcBef>
                <a:spcPts val="1800"/>
              </a:spcBef>
              <a:spcAft>
                <a:spcPts val="1200"/>
              </a:spcAft>
              <a:buFont typeface="Arial" panose="020B0604020202020204" pitchFamily="34" charset="0"/>
              <a:buChar char="•"/>
            </a:pPr>
            <a:r>
              <a:rPr lang="fr-FR" altLang="zh-CN" sz="2000" b="1" dirty="0">
                <a:latin typeface="Times New Roman" panose="02020603050405020304" pitchFamily="18" charset="0"/>
                <a:cs typeface="Times New Roman" panose="02020603050405020304" pitchFamily="18" charset="0"/>
              </a:rPr>
              <a:t>Evaluation Metrics</a:t>
            </a:r>
            <a:r>
              <a:rPr lang="en-US" altLang="zh-CN" sz="2000" b="1" dirty="0">
                <a:latin typeface="Times New Roman" panose="02020603050405020304" pitchFamily="18" charset="0"/>
                <a:cs typeface="Times New Roman" panose="02020603050405020304" pitchFamily="18" charset="0"/>
              </a:rPr>
              <a:t>: Average Reward </a:t>
            </a: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ALFWorld</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TexCraft</a:t>
            </a:r>
            <a:r>
              <a:rPr lang="en-US" altLang="zh-CN" sz="2000" dirty="0">
                <a:latin typeface="Times New Roman" panose="02020603050405020304" pitchFamily="18" charset="0"/>
                <a:cs typeface="Times New Roman" panose="02020603050405020304" pitchFamily="18" charset="0"/>
              </a:rPr>
              <a:t> provide binary rewards to indicate task success while </a:t>
            </a:r>
            <a:r>
              <a:rPr lang="en-US" altLang="zh-CN" sz="2000" dirty="0" err="1">
                <a:latin typeface="Times New Roman" panose="02020603050405020304" pitchFamily="18" charset="0"/>
                <a:cs typeface="Times New Roman" panose="02020603050405020304" pitchFamily="18" charset="0"/>
              </a:rPr>
              <a:t>WebShop</a:t>
            </a:r>
            <a:r>
              <a:rPr lang="en-US" altLang="zh-CN" sz="2000" dirty="0">
                <a:latin typeface="Times New Roman" panose="02020603050405020304" pitchFamily="18" charset="0"/>
                <a:cs typeface="Times New Roman" panose="02020603050405020304" pitchFamily="18" charset="0"/>
              </a:rPr>
              <a:t> provides dense rewards from 0 to 1 to measure the task completion level. </a:t>
            </a:r>
          </a:p>
          <a:p>
            <a:pPr marL="342900" indent="-342900">
              <a:spcBef>
                <a:spcPts val="1800"/>
              </a:spcBef>
              <a:spcAft>
                <a:spcPts val="12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Baselines:</a:t>
            </a:r>
            <a:r>
              <a:rPr lang="zh-CN" altLang="en-US"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Training-based methods: </a:t>
            </a:r>
          </a:p>
          <a:p>
            <a:r>
              <a:rPr lang="en-US" altLang="zh-CN" sz="2000" dirty="0">
                <a:latin typeface="Times New Roman" panose="02020603050405020304" pitchFamily="18" charset="0"/>
                <a:cs typeface="Times New Roman" panose="02020603050405020304" pitchFamily="18" charset="0"/>
              </a:rPr>
              <a:t>     (1)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ETO (Song et al., 2024) applies DPO loss to improve the agent from its exploration failures; </a:t>
            </a:r>
          </a:p>
          <a:p>
            <a:r>
              <a:rPr lang="en-US" altLang="zh-CN" sz="2000" dirty="0">
                <a:latin typeface="Times New Roman" panose="02020603050405020304" pitchFamily="18" charset="0"/>
                <a:cs typeface="Times New Roman" panose="02020603050405020304" pitchFamily="18" charset="0"/>
              </a:rPr>
              <a:t>     (2) IPR (Xiong et al., 2024) introduces step-wise process supervision into LLM agent training. </a:t>
            </a:r>
          </a:p>
          <a:p>
            <a:pPr>
              <a:spcBef>
                <a:spcPts val="1200"/>
              </a:spcBef>
            </a:pPr>
            <a:r>
              <a:rPr lang="en-US" altLang="zh-CN" sz="2000" dirty="0">
                <a:latin typeface="Times New Roman" panose="02020603050405020304" pitchFamily="18" charset="0"/>
                <a:cs typeface="Times New Roman" panose="02020603050405020304" pitchFamily="18" charset="0"/>
              </a:rPr>
              <a:t>     Training-free methods:</a:t>
            </a:r>
          </a:p>
          <a:p>
            <a:r>
              <a:rPr lang="en-US" altLang="zh-CN" sz="2000" dirty="0">
                <a:latin typeface="Times New Roman" panose="02020603050405020304" pitchFamily="18" charset="0"/>
                <a:cs typeface="Times New Roman" panose="02020603050405020304" pitchFamily="18" charset="0"/>
              </a:rPr>
              <a:t>     GPT-3.5-Turbo and GPT-4, utilizing two prompt-based methods </a:t>
            </a:r>
            <a:r>
              <a:rPr lang="en-US" altLang="zh-CN" sz="2000" dirty="0" err="1">
                <a:latin typeface="Times New Roman" panose="02020603050405020304" pitchFamily="18" charset="0"/>
                <a:cs typeface="Times New Roman" panose="02020603050405020304" pitchFamily="18" charset="0"/>
              </a:rPr>
              <a:t>ReAct</a:t>
            </a:r>
            <a:r>
              <a:rPr lang="en-US" altLang="zh-CN" sz="2000" dirty="0">
                <a:latin typeface="Times New Roman" panose="02020603050405020304" pitchFamily="18" charset="0"/>
                <a:cs typeface="Times New Roman" panose="02020603050405020304" pitchFamily="18" charset="0"/>
              </a:rPr>
              <a:t> (Yao et al., 2023) and </a:t>
            </a:r>
            <a:r>
              <a:rPr lang="en-US" altLang="zh-CN" sz="2000" dirty="0" err="1">
                <a:latin typeface="Times New Roman" panose="02020603050405020304" pitchFamily="18" charset="0"/>
                <a:cs typeface="Times New Roman" panose="02020603050405020304" pitchFamily="18" charset="0"/>
              </a:rPr>
              <a:t>ADaPT</a:t>
            </a:r>
            <a:r>
              <a:rPr lang="en-US" altLang="zh-CN" sz="2000" dirty="0">
                <a:latin typeface="Times New Roman" panose="02020603050405020304" pitchFamily="18" charset="0"/>
                <a:cs typeface="Times New Roman" panose="02020603050405020304" pitchFamily="18" charset="0"/>
              </a:rPr>
              <a:t> (Prasad et al., 2024) for comparison.</a:t>
            </a:r>
          </a:p>
        </p:txBody>
      </p:sp>
      <p:sp>
        <p:nvSpPr>
          <p:cNvPr id="5" name="文本框 4">
            <a:extLst>
              <a:ext uri="{FF2B5EF4-FFF2-40B4-BE49-F238E27FC236}">
                <a16:creationId xmlns:a16="http://schemas.microsoft.com/office/drawing/2014/main" id="{DE5F345B-300A-9734-ED2C-BD360C3C1C57}"/>
              </a:ext>
            </a:extLst>
          </p:cNvPr>
          <p:cNvSpPr txBox="1"/>
          <p:nvPr/>
        </p:nvSpPr>
        <p:spPr>
          <a:xfrm>
            <a:off x="7752554" y="1166018"/>
            <a:ext cx="2916055" cy="1477328"/>
          </a:xfrm>
          <a:prstGeom prst="rect">
            <a:avLst/>
          </a:prstGeom>
          <a:noFill/>
        </p:spPr>
        <p:txBody>
          <a:bodyPr wrap="square">
            <a:spAutoFit/>
          </a:bodyPr>
          <a:lstStyle/>
          <a:p>
            <a:pPr marL="342900" indent="-342900">
              <a:spcAft>
                <a:spcPts val="1200"/>
              </a:spcAft>
              <a:buFont typeface="Arial" panose="020B0604020202020204" pitchFamily="34" charset="0"/>
              <a:buChar char="•"/>
            </a:pPr>
            <a:r>
              <a:rPr lang="fr-FR" altLang="zh-CN" sz="2000" b="1" dirty="0">
                <a:latin typeface="Times New Roman" panose="02020603050405020304" pitchFamily="18" charset="0"/>
                <a:cs typeface="Times New Roman" panose="02020603050405020304" pitchFamily="18" charset="0"/>
              </a:rPr>
              <a:t>Backbone Models</a:t>
            </a:r>
            <a:r>
              <a:rPr lang="en-US" altLang="zh-CN" sz="2000" b="1" dirty="0">
                <a:latin typeface="Times New Roman" panose="02020603050405020304" pitchFamily="18" charset="0"/>
                <a:cs typeface="Times New Roman" panose="02020603050405020304" pitchFamily="18" charset="0"/>
              </a:rPr>
              <a:t>: </a:t>
            </a:r>
          </a:p>
          <a:p>
            <a:r>
              <a:rPr lang="en-US" altLang="zh-CN" sz="18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 </a:t>
            </a:r>
            <a:r>
              <a:rPr lang="es-ES" altLang="zh-CN" sz="2000" dirty="0">
                <a:latin typeface="Times New Roman" panose="02020603050405020304" pitchFamily="18" charset="0"/>
                <a:cs typeface="Times New Roman" panose="02020603050405020304" pitchFamily="18" charset="0"/>
              </a:rPr>
              <a:t>Llama-2-7B/13B</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 </a:t>
            </a:r>
            <a:r>
              <a:rPr lang="es-ES" altLang="zh-CN" sz="2000" dirty="0">
                <a:latin typeface="Times New Roman" panose="02020603050405020304" pitchFamily="18" charset="0"/>
                <a:cs typeface="Times New Roman" panose="02020603050405020304" pitchFamily="18" charset="0"/>
              </a:rPr>
              <a:t>Llama-3-8B</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fr-FR" altLang="zh-CN" sz="2000" dirty="0">
                <a:latin typeface="Times New Roman" panose="02020603050405020304" pitchFamily="18" charset="0"/>
                <a:cs typeface="Times New Roman" panose="02020603050405020304" pitchFamily="18" charset="0"/>
              </a:rPr>
              <a:t>(3)</a:t>
            </a:r>
            <a:r>
              <a:rPr lang="es-ES" altLang="zh-CN" sz="2000" dirty="0">
                <a:latin typeface="Times New Roman" panose="02020603050405020304" pitchFamily="18" charset="0"/>
                <a:cs typeface="Times New Roman" panose="02020603050405020304" pitchFamily="18" charset="0"/>
              </a:rPr>
              <a:t> Mistral-7B-v0.1</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5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1D4C-470F-37AB-AE7E-5E49C81E45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59097E-A6A1-766F-5CBA-84C055AB549E}"/>
              </a:ext>
            </a:extLst>
          </p:cNvPr>
          <p:cNvSpPr>
            <a:spLocks noGrp="1"/>
          </p:cNvSpPr>
          <p:nvPr>
            <p:ph type="title"/>
          </p:nvPr>
        </p:nvSpPr>
        <p:spPr>
          <a:xfrm>
            <a:off x="482600" y="136525"/>
            <a:ext cx="5382491" cy="615159"/>
          </a:xfrm>
        </p:spPr>
        <p:txBody>
          <a:bodyPr/>
          <a:lstStyle/>
          <a:p>
            <a:r>
              <a:rPr lang="fr-FR" altLang="zh-CN" dirty="0">
                <a:latin typeface="Times New Roman" panose="02020603050405020304" pitchFamily="18" charset="0"/>
                <a:cs typeface="Times New Roman" panose="02020603050405020304" pitchFamily="18" charset="0"/>
              </a:rPr>
              <a:t>Main Results</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E9F2B21E-103C-7DAF-842C-939FAE689BEE}"/>
              </a:ext>
            </a:extLst>
          </p:cNvPr>
          <p:cNvSpPr>
            <a:spLocks noGrp="1"/>
          </p:cNvSpPr>
          <p:nvPr>
            <p:ph type="sldNum" sz="quarter" idx="12"/>
          </p:nvPr>
        </p:nvSpPr>
        <p:spPr/>
        <p:txBody>
          <a:bodyPr/>
          <a:lstStyle/>
          <a:p>
            <a:fld id="{3ACD1EC8-6F57-41A7-99F1-FEDB2874BA2B}" type="slidenum">
              <a:rPr lang="zh-CN" altLang="en-US" smtClean="0"/>
              <a:t>9</a:t>
            </a:fld>
            <a:endParaRPr lang="zh-CN" altLang="en-US"/>
          </a:p>
        </p:txBody>
      </p:sp>
      <p:sp>
        <p:nvSpPr>
          <p:cNvPr id="10" name="文本框 9">
            <a:extLst>
              <a:ext uri="{FF2B5EF4-FFF2-40B4-BE49-F238E27FC236}">
                <a16:creationId xmlns:a16="http://schemas.microsoft.com/office/drawing/2014/main" id="{EE0D6A54-81F3-B51E-536E-5984F20304E3}"/>
              </a:ext>
            </a:extLst>
          </p:cNvPr>
          <p:cNvSpPr txBox="1"/>
          <p:nvPr/>
        </p:nvSpPr>
        <p:spPr>
          <a:xfrm>
            <a:off x="417223" y="5048246"/>
            <a:ext cx="7008974" cy="1323439"/>
          </a:xfrm>
          <a:prstGeom prst="rect">
            <a:avLst/>
          </a:prstGeom>
          <a:noFill/>
        </p:spPr>
        <p:txBody>
          <a:bodyPr wrap="square">
            <a:spAutoFit/>
          </a:bodyPr>
          <a:lstStyle/>
          <a:p>
            <a:r>
              <a:rPr lang="en-US" altLang="zh-CN" sz="2000" b="1" i="1" dirty="0">
                <a:latin typeface="Times New Roman" panose="02020603050405020304" pitchFamily="18" charset="0"/>
                <a:cs typeface="Times New Roman" panose="02020603050405020304" pitchFamily="18" charset="0"/>
              </a:rPr>
              <a:t>      Compared with training-based baselines, PGPO significantly increases the average reward across all the datasets. </a:t>
            </a:r>
            <a:r>
              <a:rPr lang="en-US" altLang="zh-CN" sz="2000" i="1" dirty="0">
                <a:latin typeface="Times New Roman" panose="02020603050405020304" pitchFamily="18" charset="0"/>
                <a:cs typeface="Times New Roman" panose="02020603050405020304" pitchFamily="18" charset="0"/>
              </a:rPr>
              <a:t>Specifically, PGPO with Llama-2-7B surpasses the state-of-the-art method IPR by an improvement of 7.2% on average reward. </a:t>
            </a:r>
            <a:endParaRPr lang="zh-CN" altLang="en-US" sz="2000" i="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CFB7334-1670-F35E-14F2-BAB901DD8AFA}"/>
              </a:ext>
            </a:extLst>
          </p:cNvPr>
          <p:cNvPicPr>
            <a:picLocks noChangeAspect="1"/>
          </p:cNvPicPr>
          <p:nvPr/>
        </p:nvPicPr>
        <p:blipFill>
          <a:blip r:embed="rId3"/>
          <a:stretch>
            <a:fillRect/>
          </a:stretch>
        </p:blipFill>
        <p:spPr>
          <a:xfrm>
            <a:off x="482600" y="1062570"/>
            <a:ext cx="6665308" cy="3672409"/>
          </a:xfrm>
          <a:prstGeom prst="rect">
            <a:avLst/>
          </a:prstGeom>
        </p:spPr>
      </p:pic>
      <p:pic>
        <p:nvPicPr>
          <p:cNvPr id="8" name="图片 7">
            <a:extLst>
              <a:ext uri="{FF2B5EF4-FFF2-40B4-BE49-F238E27FC236}">
                <a16:creationId xmlns:a16="http://schemas.microsoft.com/office/drawing/2014/main" id="{3D3381BC-C719-3FAB-DF9D-E363CB2ADC58}"/>
              </a:ext>
            </a:extLst>
          </p:cNvPr>
          <p:cNvPicPr>
            <a:picLocks noChangeAspect="1"/>
          </p:cNvPicPr>
          <p:nvPr/>
        </p:nvPicPr>
        <p:blipFill>
          <a:blip r:embed="rId4"/>
          <a:stretch>
            <a:fillRect/>
          </a:stretch>
        </p:blipFill>
        <p:spPr>
          <a:xfrm>
            <a:off x="7572859" y="1810804"/>
            <a:ext cx="4029075" cy="2924175"/>
          </a:xfrm>
          <a:prstGeom prst="rect">
            <a:avLst/>
          </a:prstGeom>
        </p:spPr>
      </p:pic>
      <p:pic>
        <p:nvPicPr>
          <p:cNvPr id="12" name="图片 11">
            <a:extLst>
              <a:ext uri="{FF2B5EF4-FFF2-40B4-BE49-F238E27FC236}">
                <a16:creationId xmlns:a16="http://schemas.microsoft.com/office/drawing/2014/main" id="{A651E3D9-425D-3898-24EB-740F295DE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96" y="4969151"/>
            <a:ext cx="432148" cy="432148"/>
          </a:xfrm>
          <a:prstGeom prst="rect">
            <a:avLst/>
          </a:prstGeom>
        </p:spPr>
      </p:pic>
      <p:sp>
        <p:nvSpPr>
          <p:cNvPr id="13" name="文本框 12">
            <a:extLst>
              <a:ext uri="{FF2B5EF4-FFF2-40B4-BE49-F238E27FC236}">
                <a16:creationId xmlns:a16="http://schemas.microsoft.com/office/drawing/2014/main" id="{52BD0EB8-0B98-A63A-5A26-4A3B6DF897C6}"/>
              </a:ext>
            </a:extLst>
          </p:cNvPr>
          <p:cNvSpPr txBox="1"/>
          <p:nvPr/>
        </p:nvSpPr>
        <p:spPr>
          <a:xfrm>
            <a:off x="7698204" y="5048246"/>
            <a:ext cx="3935658" cy="1323439"/>
          </a:xfrm>
          <a:prstGeom prst="rect">
            <a:avLst/>
          </a:prstGeom>
          <a:noFill/>
        </p:spPr>
        <p:txBody>
          <a:bodyPr wrap="square">
            <a:spAutoFit/>
          </a:bodyPr>
          <a:lstStyle/>
          <a:p>
            <a:r>
              <a:rPr lang="en-US" altLang="zh-CN" sz="2000" b="1"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   PGPO+Llama-3-8B alleviates</a:t>
            </a:r>
            <a:br>
              <a:rPr lang="en-US" altLang="zh-CN" sz="2000" i="1" dirty="0">
                <a:latin typeface="Times New Roman" panose="02020603050405020304" pitchFamily="18" charset="0"/>
                <a:cs typeface="Times New Roman" panose="02020603050405020304" pitchFamily="18" charset="0"/>
              </a:rPr>
            </a:br>
            <a:r>
              <a:rPr lang="en-US" altLang="zh-CN" sz="2000" i="1" dirty="0">
                <a:latin typeface="Times New Roman" panose="02020603050405020304" pitchFamily="18" charset="0"/>
                <a:cs typeface="Times New Roman" panose="02020603050405020304" pitchFamily="18" charset="0"/>
              </a:rPr>
              <a:t>the need for few-shot context and achieves comparable or even better results.</a:t>
            </a:r>
            <a:endParaRPr lang="zh-CN" altLang="en-US" sz="2000" i="1"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E1365FB9-0485-8839-BE2C-2880C595C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320" y="4969151"/>
            <a:ext cx="432148" cy="432148"/>
          </a:xfrm>
          <a:prstGeom prst="rect">
            <a:avLst/>
          </a:prstGeom>
        </p:spPr>
      </p:pic>
    </p:spTree>
    <p:extLst>
      <p:ext uri="{BB962C8B-B14F-4D97-AF65-F5344CB8AC3E}">
        <p14:creationId xmlns:p14="http://schemas.microsoft.com/office/powerpoint/2010/main" val="390198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77e98ad-1ab0-4991-b7e8-761cc9e9e2e8&quot;,&quot;Name&quot;:&quot;极简9&quot;,&quot;Kind&quot;:&quot;Custom&quot;,&quot;OldGuidesSetting&quot;:{&quot;HeaderHeight&quot;:11.0,&quot;FooterHeight&quot;:4.0,&quot;SideMargin&quot;:4.0,&quot;TopMargin&quot;:0.0,&quot;BottomMargin&quot;:0.0,&quot;IntervalMargin&quot;:0.0}}"/>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33487</TotalTime>
  <Words>2694</Words>
  <Application>Microsoft Office PowerPoint</Application>
  <PresentationFormat>宽屏</PresentationFormat>
  <Paragraphs>172</Paragraphs>
  <Slides>12</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Menlo</vt:lpstr>
      <vt:lpstr>NimbusRomNo9L-Medi</vt:lpstr>
      <vt:lpstr>NimbusRomNo9L-Regu</vt:lpstr>
      <vt:lpstr>等线</vt:lpstr>
      <vt:lpstr>宋体</vt:lpstr>
      <vt:lpstr>Arial</vt:lpstr>
      <vt:lpstr>Britannic Bold</vt:lpstr>
      <vt:lpstr>Calibri</vt:lpstr>
      <vt:lpstr>Cambria Math</vt:lpstr>
      <vt:lpstr>Comic Sans MS</vt:lpstr>
      <vt:lpstr>Times New Roman</vt:lpstr>
      <vt:lpstr>Office 主题​​</vt:lpstr>
      <vt:lpstr>PowerPoint 演示文稿</vt:lpstr>
      <vt:lpstr>Introduction</vt:lpstr>
      <vt:lpstr>Motivation</vt:lpstr>
      <vt:lpstr>Definition of P-code Plan</vt:lpstr>
      <vt:lpstr>P-code Plan Generation Pipeline</vt:lpstr>
      <vt:lpstr>P-code Plan Improves Generalization</vt:lpstr>
      <vt:lpstr>P-code Plan-Guided Agent Learning: PGPO </vt:lpstr>
      <vt:lpstr>Experimental Setup</vt:lpstr>
      <vt:lpstr>Main Results</vt:lpstr>
      <vt:lpstr>Ablation Study </vt:lpstr>
      <vt:lpstr>Analysis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Xiaodan</dc:creator>
  <cp:lastModifiedBy>邹颖 曹</cp:lastModifiedBy>
  <cp:revision>319</cp:revision>
  <dcterms:created xsi:type="dcterms:W3CDTF">2021-12-04T09:40:10Z</dcterms:created>
  <dcterms:modified xsi:type="dcterms:W3CDTF">2025-06-21T08:48:40Z</dcterms:modified>
  <cp:contentStatus/>
</cp:coreProperties>
</file>